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311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6" r:id="rId15"/>
    <p:sldId id="327" r:id="rId16"/>
    <p:sldId id="328" r:id="rId17"/>
    <p:sldId id="329" r:id="rId18"/>
    <p:sldId id="332" r:id="rId19"/>
    <p:sldId id="333" r:id="rId20"/>
    <p:sldId id="338" r:id="rId21"/>
    <p:sldId id="334" r:id="rId22"/>
    <p:sldId id="335" r:id="rId23"/>
    <p:sldId id="343" r:id="rId24"/>
    <p:sldId id="344" r:id="rId25"/>
    <p:sldId id="339" r:id="rId26"/>
    <p:sldId id="340" r:id="rId27"/>
    <p:sldId id="341" r:id="rId28"/>
    <p:sldId id="330" r:id="rId29"/>
    <p:sldId id="342" r:id="rId30"/>
    <p:sldId id="345" r:id="rId31"/>
    <p:sldId id="346" r:id="rId32"/>
    <p:sldId id="347" r:id="rId33"/>
    <p:sldId id="324" r:id="rId34"/>
    <p:sldId id="321" r:id="rId35"/>
    <p:sldId id="322" r:id="rId36"/>
    <p:sldId id="323" r:id="rId37"/>
    <p:sldId id="325" r:id="rId38"/>
    <p:sldId id="337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4547"/>
  </p:normalViewPr>
  <p:slideViewPr>
    <p:cSldViewPr snapToGrid="0">
      <p:cViewPr>
        <p:scale>
          <a:sx n="97" d="100"/>
          <a:sy n="97" d="100"/>
        </p:scale>
        <p:origin x="11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5DF57-6D68-8045-BCC5-7CB2CD1E34A2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B528-42FD-B143-B815-DF18657D6E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2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8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8B528-42FD-B143-B815-DF18657D6E7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75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CA952-7B09-0ACC-8972-32693B1AD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D84932-9B0E-9FE2-D438-EE0A3D1D4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92FE9-3985-67DE-19C1-8C3674B4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10922B-9459-D820-E5E6-07DBA979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C97B1D-78AD-636A-FF5F-DA7529C9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92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6CF36-A3AA-65AE-FFCA-A7F9A5C5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3CB9BE-F5C1-F249-52BA-A75899D01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9C7B5A-B977-4F9A-E1C6-DD1034AD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BC685E-46E3-4941-74BA-30DDE204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69A476-794E-5A4E-780F-CC9DC8F7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6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112502-EB8B-9AF7-A9FF-52F93BFE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B6380-4482-D9AB-BC48-E02DDED8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79C93-074C-AFF5-C491-68B5C888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ECF9B3-5839-8F87-71B2-1B0A9AAC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F5FF3B-AA1B-816B-1C66-9A28E187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29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05F74-1814-ABFC-69BE-C976DEBF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E3BE4E-AF28-30C0-4D24-D6272DA6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885101-BB12-42EB-F708-189E6435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D87F5E-6A87-74E9-48A5-540DAE85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6F404-9E66-3C51-70DF-D138262D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0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3C61-F843-A8CE-BE5D-26B60E9C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BF40ED-A0AF-9F15-6B5C-04BD2A45B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34F887-7BBC-87DF-F6AC-394A4326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805CA2-C0F6-E519-2C03-8914BE66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B1BCE-17B9-1070-CFEA-03E27BAF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043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F334C-5305-9B81-47D4-256BE057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F49E9-A247-FFD7-49DF-9D859165E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920823-C750-5AB9-78E1-F9589EAA1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3E2A66-235E-2A75-C7A1-65233FD7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F5FF71-3303-0E86-0449-2B54BE57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FBEBC7-2F54-1A09-C4DA-7FE8B499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69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0C00F-8756-1437-AD3A-EEF075CB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040D1-4E3E-237D-36C8-ABD5EA20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24639E-3212-73F1-4AD3-FA6AE82B7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C23FC8-06D3-E659-9226-56496856D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228B10-03D0-52C1-25F6-25769EB21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3C07FD-AD7A-016A-4318-E854AC22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F12BA0-2992-75E3-C9AC-D3329EAA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683E7B-B0EA-F27A-8B5D-F460004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3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CFB87-D860-B3ED-14B1-FEAC6D45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C7D3A83-2D77-8D74-0B3E-5E1DA22A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E96BEF-623F-7438-8A46-8B2E980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306532-4D96-B0EC-8DF0-B1ED9439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6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65ABCE-F4ED-7337-B4FB-A1C6A671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75B423E-759A-410A-C185-ACC1FC4A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DE2A11-2CB6-AC67-CDB6-E8972E93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03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15411-3A6D-A5B8-50F6-BA2C8648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76539F-8A47-4F29-ACF9-77148D8B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885565-A86D-7C92-B430-D5EA701B6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88E1D4-C651-7B2C-CFA9-427E4DC7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96AA60-60B9-33A0-11DC-CE56FCBD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309458-2CC0-3602-1ECD-E9A29ACC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0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50632-352F-257B-A369-83789891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3CAEBD-C662-847F-CADA-46E98EB43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E1BAC5-16D3-9747-9DE5-D0E12414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A32715-8453-E36B-E905-511DF7A4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467B62-A75A-5D8B-3425-22A9A7AB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3F4B02-9844-49B3-9BD7-6B637B8C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64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D4177D7-ED6B-3296-1B28-53C205D9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E982D5-5A8B-C7E5-14A8-264285B6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E022E-663E-CEC6-5144-E4BD2C243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8CA83-D271-EB4A-A485-341F69D2E97C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71E90-0CB6-9EBB-32B3-B9B72666A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F801A8-B776-A524-9622-FE8F1A9F7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40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CE5B7-39A7-DE7D-626C-2D5A21264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“Protoemission“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E92A70-50D5-94DB-69EF-7D0FCED81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Model, </a:t>
            </a:r>
            <a:r>
              <a:rPr lang="de-DE" dirty="0" err="1"/>
              <a:t>ideas</a:t>
            </a:r>
            <a:r>
              <a:rPr lang="de-DE" dirty="0"/>
              <a:t>, </a:t>
            </a:r>
            <a:r>
              <a:rPr lang="de-DE" dirty="0" err="1"/>
              <a:t>approaches</a:t>
            </a:r>
            <a:r>
              <a:rPr lang="de-DE" dirty="0"/>
              <a:t>,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46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D7ECFFEA-5E26-1C82-1B5D-07BF76EBE78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2" name="Kreis 51">
              <a:extLst>
                <a:ext uri="{FF2B5EF4-FFF2-40B4-BE49-F238E27FC236}">
                  <a16:creationId xmlns:a16="http://schemas.microsoft.com/office/drawing/2014/main" id="{DF367370-BC8B-F243-C396-464F071E2C80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76ED1B6A-7B58-2B66-B809-1EC45099E739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F0FE6D8-371A-13AC-70A4-A03998B8778A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E342A2E-3AB0-B028-0F3C-FF8EBF0A5B2D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86F3023-AC1E-FA09-6FE2-6B07D3D7EAAC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EF8FBD1-79EC-16BE-0FB8-26866EC1BF1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24BCB428-ECB4-DAD0-A8B5-FAB991CFD47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89ABDA95-3495-27C8-D8AC-4F8D73BD184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D985A8A-4C6A-946B-0AA5-F9777ACBB79B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2752A94-C28D-0466-E7DE-8CAC0D47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C8B589-D6BF-A73E-55DE-05D32BBC684C}"/>
              </a:ext>
            </a:extLst>
          </p:cNvPr>
          <p:cNvSpPr/>
          <p:nvPr/>
        </p:nvSpPr>
        <p:spPr>
          <a:xfrm>
            <a:off x="1938275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CB7810-C4E3-45E6-1DD1-4217B379CC77}"/>
              </a:ext>
            </a:extLst>
          </p:cNvPr>
          <p:cNvSpPr/>
          <p:nvPr/>
        </p:nvSpPr>
        <p:spPr>
          <a:xfrm>
            <a:off x="1697540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5C0325-D7B9-24D3-4578-895E50BD9827}"/>
              </a:ext>
            </a:extLst>
          </p:cNvPr>
          <p:cNvCxnSpPr/>
          <p:nvPr/>
        </p:nvCxnSpPr>
        <p:spPr>
          <a:xfrm flipV="1">
            <a:off x="1787540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731F50-01AE-7062-F620-1C049B1427ED}"/>
              </a:ext>
            </a:extLst>
          </p:cNvPr>
          <p:cNvCxnSpPr/>
          <p:nvPr/>
        </p:nvCxnSpPr>
        <p:spPr>
          <a:xfrm flipV="1">
            <a:off x="2023774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F3FF1F-B67A-CEB3-9B71-776D2598A30E}"/>
              </a:ext>
            </a:extLst>
          </p:cNvPr>
          <p:cNvGrpSpPr/>
          <p:nvPr/>
        </p:nvGrpSpPr>
        <p:grpSpPr>
          <a:xfrm rot="10800000">
            <a:off x="1056581" y="4543781"/>
            <a:ext cx="420735" cy="460218"/>
            <a:chOff x="2168393" y="3581400"/>
            <a:chExt cx="420735" cy="4602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2C4423-3379-5331-B83B-C2C23737EDC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DB55C4-E68A-143A-BEC2-6A679E2020A9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44833FE-7DD3-0239-F66E-7E533EE6A59D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0564E3F3-2C47-F740-AC36-EE190ED0EC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0FD1EFE-5E01-DEBF-CA6E-EE9168E55FD9}"/>
              </a:ext>
            </a:extLst>
          </p:cNvPr>
          <p:cNvSpPr/>
          <p:nvPr/>
        </p:nvSpPr>
        <p:spPr>
          <a:xfrm>
            <a:off x="1938275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FFE61F-E9C8-A7DB-FDBE-5C7FE6C67F3F}"/>
              </a:ext>
            </a:extLst>
          </p:cNvPr>
          <p:cNvSpPr/>
          <p:nvPr/>
        </p:nvSpPr>
        <p:spPr>
          <a:xfrm>
            <a:off x="1697540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903F325-48AE-FAB4-DA8C-765D525F6BBB}"/>
              </a:ext>
            </a:extLst>
          </p:cNvPr>
          <p:cNvCxnSpPr/>
          <p:nvPr/>
        </p:nvCxnSpPr>
        <p:spPr>
          <a:xfrm flipV="1">
            <a:off x="1787540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8E686C1-4359-76AD-266D-EDCDA005932E}"/>
              </a:ext>
            </a:extLst>
          </p:cNvPr>
          <p:cNvCxnSpPr/>
          <p:nvPr/>
        </p:nvCxnSpPr>
        <p:spPr>
          <a:xfrm flipV="1">
            <a:off x="2023774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C477B96-C59A-C89E-3CC2-BDF7DEED9886}"/>
              </a:ext>
            </a:extLst>
          </p:cNvPr>
          <p:cNvSpPr/>
          <p:nvPr/>
        </p:nvSpPr>
        <p:spPr>
          <a:xfrm>
            <a:off x="1963213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0F22FB-7590-B6DA-CC1F-A9DB74F2BA6F}"/>
              </a:ext>
            </a:extLst>
          </p:cNvPr>
          <p:cNvSpPr/>
          <p:nvPr/>
        </p:nvSpPr>
        <p:spPr>
          <a:xfrm>
            <a:off x="1722478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4B2AA66-7856-9A8E-09F4-43355677C928}"/>
              </a:ext>
            </a:extLst>
          </p:cNvPr>
          <p:cNvCxnSpPr/>
          <p:nvPr/>
        </p:nvCxnSpPr>
        <p:spPr>
          <a:xfrm flipV="1">
            <a:off x="1812478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9ED9163-14C9-04B2-7ED8-4CC0A526D436}"/>
              </a:ext>
            </a:extLst>
          </p:cNvPr>
          <p:cNvCxnSpPr/>
          <p:nvPr/>
        </p:nvCxnSpPr>
        <p:spPr>
          <a:xfrm flipV="1">
            <a:off x="2048712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35152-72C2-8E09-6459-7AA28330428F}"/>
              </a:ext>
            </a:extLst>
          </p:cNvPr>
          <p:cNvGrpSpPr/>
          <p:nvPr/>
        </p:nvGrpSpPr>
        <p:grpSpPr>
          <a:xfrm rot="10800000">
            <a:off x="1056581" y="5351956"/>
            <a:ext cx="420735" cy="460218"/>
            <a:chOff x="2168393" y="3581400"/>
            <a:chExt cx="420735" cy="4602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E1395A-23E5-AD15-FC66-FB53008A6E02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1DA973-19A9-AE4F-8131-72950A3F9A9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4794234D-8A21-2385-920E-E377E3BB41C2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357FC05-32F5-C369-1C8C-7F2BB562DB8E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D910191-9419-88A9-C4B7-68BE9FF98297}"/>
              </a:ext>
            </a:extLst>
          </p:cNvPr>
          <p:cNvGrpSpPr/>
          <p:nvPr/>
        </p:nvGrpSpPr>
        <p:grpSpPr>
          <a:xfrm rot="10800000">
            <a:off x="1026213" y="3696735"/>
            <a:ext cx="420735" cy="460218"/>
            <a:chOff x="2168393" y="3581400"/>
            <a:chExt cx="420735" cy="4602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90296B-85C0-7601-7FE6-D53D3DD84ED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DDE091-13DA-251E-8583-1A66BD71988A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706686A-76D7-5BA2-7FD0-EB615A1AF5F9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C1CFAE27-D5FF-696C-0DD0-C3CA66A575F3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7D8E0852-1F19-E6A6-C72F-9AF977347131}"/>
              </a:ext>
            </a:extLst>
          </p:cNvPr>
          <p:cNvCxnSpPr>
            <a:cxnSpLocks/>
          </p:cNvCxnSpPr>
          <p:nvPr/>
        </p:nvCxnSpPr>
        <p:spPr>
          <a:xfrm>
            <a:off x="919439" y="3568997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A2382B-26CD-336E-D469-0E74600AABD9}"/>
              </a:ext>
            </a:extLst>
          </p:cNvPr>
          <p:cNvCxnSpPr>
            <a:cxnSpLocks/>
          </p:cNvCxnSpPr>
          <p:nvPr/>
        </p:nvCxnSpPr>
        <p:spPr>
          <a:xfrm flipH="1">
            <a:off x="991049" y="3593645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/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Now an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neighbour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, </a:t>
                </a:r>
                <a:r>
                  <a:rPr lang="de-DE" sz="2400" dirty="0" err="1"/>
                  <a:t>where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it</a:t>
                </a:r>
                <a:r>
                  <a:rPr lang="de-DE" sz="2400" dirty="0"/>
                  <a:t> will </a:t>
                </a:r>
                <a:r>
                  <a:rPr lang="de-DE" sz="2400" dirty="0" err="1"/>
                  <a:t>be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detected</a:t>
                </a:r>
                <a:r>
                  <a:rPr lang="de-DE" sz="2400" dirty="0"/>
                  <a:t>. This </a:t>
                </a:r>
                <a:r>
                  <a:rPr lang="de-DE" sz="2400" dirty="0" err="1"/>
                  <a:t>transfer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happens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endParaRPr lang="de-DE" sz="2400" dirty="0"/>
              </a:p>
              <a:p>
                <a:r>
                  <a:rPr lang="de-DE" sz="2400" u="sng" dirty="0"/>
                  <a:t>Transfer rate: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probability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m,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 ∈[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2400" dirty="0"/>
                  <a:t> 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err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de-DE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2400" b="1" i="1" dirty="0"/>
                  <a:t> </a:t>
                </a:r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blipFill>
                <a:blip r:embed="rId2"/>
                <a:stretch>
                  <a:fillRect l="-1449" t="-8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7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6F46A-E24E-4FBF-4CE6-A5247F2E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equation</a:t>
            </a:r>
            <a:r>
              <a:rPr lang="de-DE" dirty="0"/>
              <a:t> and </a:t>
            </a:r>
            <a:r>
              <a:rPr lang="de-DE" dirty="0" err="1"/>
              <a:t>assumptions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/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err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C7BB0A9-4B79-069A-F7CE-9A2DC00E3B57}"/>
              </a:ext>
            </a:extLst>
          </p:cNvPr>
          <p:cNvSpPr/>
          <p:nvPr/>
        </p:nvSpPr>
        <p:spPr>
          <a:xfrm rot="5400000">
            <a:off x="1635269" y="1947537"/>
            <a:ext cx="132928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7B0DE-692F-9504-5859-3351F01DDE21}"/>
              </a:ext>
            </a:extLst>
          </p:cNvPr>
          <p:cNvSpPr txBox="1"/>
          <p:nvPr/>
        </p:nvSpPr>
        <p:spPr>
          <a:xfrm>
            <a:off x="632818" y="2288166"/>
            <a:ext cx="150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-h</a:t>
            </a:r>
            <a:r>
              <a:rPr lang="de-DE" baseline="30000" dirty="0"/>
              <a:t>+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D98371DC-DF7E-442D-8167-1BAFF064481A}"/>
              </a:ext>
            </a:extLst>
          </p:cNvPr>
          <p:cNvSpPr/>
          <p:nvPr/>
        </p:nvSpPr>
        <p:spPr>
          <a:xfrm rot="5400000">
            <a:off x="2447906" y="2013809"/>
            <a:ext cx="265475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79F316-D1AF-113A-1FC3-9A68ABE4B3BA}"/>
              </a:ext>
            </a:extLst>
          </p:cNvPr>
          <p:cNvSpPr txBox="1"/>
          <p:nvPr/>
        </p:nvSpPr>
        <p:spPr>
          <a:xfrm>
            <a:off x="2109528" y="2438478"/>
            <a:ext cx="272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proto-emission at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0BDDC01B-AD69-42A0-0F8E-C8D9E0C25CC8}"/>
              </a:ext>
            </a:extLst>
          </p:cNvPr>
          <p:cNvSpPr/>
          <p:nvPr/>
        </p:nvSpPr>
        <p:spPr>
          <a:xfrm rot="5400000">
            <a:off x="5849936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3E278A-A0F3-7BA2-FCD5-8F5F138F9294}"/>
              </a:ext>
            </a:extLst>
          </p:cNvPr>
          <p:cNvSpPr txBox="1"/>
          <p:nvPr/>
        </p:nvSpPr>
        <p:spPr>
          <a:xfrm>
            <a:off x="4516729" y="2399718"/>
            <a:ext cx="7017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 </a:t>
            </a:r>
            <a:r>
              <a:rPr lang="de-DE" dirty="0" err="1"/>
              <a:t>received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denote</a:t>
            </a:r>
            <a:r>
              <a:rPr lang="de-DE" dirty="0"/>
              <a:t>: n-1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, n+1 </a:t>
            </a:r>
            <a:r>
              <a:rPr lang="de-DE" dirty="0" err="1"/>
              <a:t>above</a:t>
            </a:r>
            <a:r>
              <a:rPr lang="de-DE" dirty="0"/>
              <a:t>) </a:t>
            </a:r>
          </a:p>
          <a:p>
            <a:pPr algn="ctr"/>
            <a:endParaRPr lang="de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74ADEDE6-D146-E5A2-0694-937D590C993A}"/>
              </a:ext>
            </a:extLst>
          </p:cNvPr>
          <p:cNvSpPr/>
          <p:nvPr/>
        </p:nvSpPr>
        <p:spPr>
          <a:xfrm rot="5400000">
            <a:off x="9730593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/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Assumptions so </a:t>
                </a:r>
                <a:r>
                  <a:rPr lang="de-DE" u="sng" dirty="0" err="1"/>
                  <a:t>far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Transfer </a:t>
                </a:r>
                <a:r>
                  <a:rPr lang="de-DE" dirty="0" err="1"/>
                  <a:t>among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aren‘t</a:t>
                </a:r>
                <a:r>
                  <a:rPr lang="de-DE" dirty="0"/>
                  <a:t> </a:t>
                </a:r>
                <a:r>
                  <a:rPr lang="de-DE" dirty="0" err="1"/>
                  <a:t>neighbours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show</a:t>
                </a:r>
                <a:r>
                  <a:rPr lang="de-DE" dirty="0"/>
                  <a:t> large </a:t>
                </a:r>
                <a:r>
                  <a:rPr lang="de-DE" dirty="0" err="1"/>
                  <a:t>impact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spatial</a:t>
                </a:r>
                <a:r>
                  <a:rPr lang="de-DE" dirty="0"/>
                  <a:t> </a:t>
                </a:r>
                <a:r>
                  <a:rPr lang="de-DE" dirty="0" err="1"/>
                  <a:t>resolution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u="sng" dirty="0" err="1"/>
                  <a:t>Reasonable</a:t>
                </a:r>
                <a:r>
                  <a:rPr lang="de-DE" u="sng" dirty="0"/>
                  <a:t> </a:t>
                </a:r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for</a:t>
                </a:r>
                <a:r>
                  <a:rPr lang="de-DE" u="sng" dirty="0"/>
                  <a:t> </a:t>
                </a:r>
                <a:r>
                  <a:rPr lang="de-DE" u="sng" dirty="0" err="1"/>
                  <a:t>further</a:t>
                </a:r>
                <a:r>
                  <a:rPr lang="de-DE" u="sng" dirty="0"/>
                  <a:t> </a:t>
                </a:r>
                <a:r>
                  <a:rPr lang="de-DE" u="sng" dirty="0" err="1"/>
                  <a:t>simplification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and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metal</a:t>
                </a:r>
                <a:r>
                  <a:rPr lang="de-DE" dirty="0"/>
                  <a:t> </a:t>
                </a:r>
                <a:r>
                  <a:rPr lang="de-DE" dirty="0" err="1"/>
                  <a:t>contacts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design,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As </a:t>
                </a:r>
                <a:r>
                  <a:rPr lang="de-DE" dirty="0" err="1"/>
                  <a:t>the</a:t>
                </a:r>
                <a:r>
                  <a:rPr lang="de-DE" dirty="0"/>
                  <a:t> design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also: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response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linear and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inhomogeneity</a:t>
                </a:r>
                <a:r>
                  <a:rPr lang="de-DE" dirty="0"/>
                  <a:t>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/>
                  <a:t>The </a:t>
                </a:r>
                <a:r>
                  <a:rPr lang="de-DE" dirty="0" err="1"/>
                  <a:t>only</a:t>
                </a:r>
                <a:r>
                  <a:rPr lang="de-DE" dirty="0"/>
                  <a:t> variable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de-DE" dirty="0"/>
              </a:p>
              <a:p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I‘m</a:t>
                </a:r>
                <a:r>
                  <a:rPr lang="de-DE" u="sng" dirty="0"/>
                  <a:t> not </a:t>
                </a:r>
                <a:r>
                  <a:rPr lang="de-DE" u="sng" dirty="0" err="1"/>
                  <a:t>sure</a:t>
                </a:r>
                <a:r>
                  <a:rPr lang="de-DE" u="sng" dirty="0"/>
                  <a:t> </a:t>
                </a:r>
                <a:r>
                  <a:rPr lang="de-DE" u="sng" dirty="0" err="1"/>
                  <a:t>about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flux</a:t>
                </a:r>
                <a:r>
                  <a:rPr lang="de-DE" dirty="0"/>
                  <a:t> </a:t>
                </a:r>
                <a:r>
                  <a:rPr lang="de-DE" dirty="0" err="1"/>
                  <a:t>conservation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endParaRPr lang="de-DE" dirty="0"/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,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otherwise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blipFill>
                <a:blip r:embed="rId3"/>
                <a:stretch>
                  <a:fillRect l="-426" t="-639" b="-1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53295AF-EAA6-E129-4AA3-5356C7F95158}"/>
              </a:ext>
            </a:extLst>
          </p:cNvPr>
          <p:cNvSpPr txBox="1"/>
          <p:nvPr/>
        </p:nvSpPr>
        <p:spPr>
          <a:xfrm>
            <a:off x="0" y="1074155"/>
            <a:ext cx="1113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a 1D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N, </a:t>
            </a:r>
            <a:r>
              <a:rPr lang="de-DE" dirty="0" err="1"/>
              <a:t>with</a:t>
            </a:r>
            <a:r>
              <a:rPr lang="de-DE" dirty="0"/>
              <a:t> 0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and 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diode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/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49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CCBA0-CD91-C415-5AC0-A0BD0820E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uniform beam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BDBB5A-C0BB-77C3-2523-2A45D95F2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This was not 100%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-shift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</p:spTree>
    <p:extLst>
      <p:ext uri="{BB962C8B-B14F-4D97-AF65-F5344CB8AC3E}">
        <p14:creationId xmlns:p14="http://schemas.microsoft.com/office/powerpoint/2010/main" val="160395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36B06AEB-B75E-F946-F7FB-90681945714D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1381B8-4EA3-D3D9-C79A-90D85D340C23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B95A01-5D4F-C733-B1D5-609A2A9FDCD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FEEF1AC-9D5E-9FAE-D213-9D3C95EB5994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6C82AC0-ED50-4BA0-BED1-53AC1303A8B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61FC2D1-F2F6-F46E-C304-991F96269FAD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481A143-7953-3581-2C5E-368BC595D146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9E8E0BD-3EAF-EFBC-51F9-136867E15A4D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D20C121-BBAE-B967-7380-52DCF2FAE222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972D7A-9B8F-CAC6-5090-792E4D98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changes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C2BE205-D092-3F70-511E-B0E249F56C30}"/>
              </a:ext>
            </a:extLst>
          </p:cNvPr>
          <p:cNvCxnSpPr>
            <a:cxnSpLocks/>
          </p:cNvCxnSpPr>
          <p:nvPr/>
        </p:nvCxnSpPr>
        <p:spPr>
          <a:xfrm flipH="1">
            <a:off x="1923494" y="265569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C208C9F-4803-FAA0-733B-3A37D5C85824}"/>
              </a:ext>
            </a:extLst>
          </p:cNvPr>
          <p:cNvCxnSpPr>
            <a:cxnSpLocks/>
          </p:cNvCxnSpPr>
          <p:nvPr/>
        </p:nvCxnSpPr>
        <p:spPr>
          <a:xfrm flipH="1">
            <a:off x="1923493" y="345982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FBF0A4-5B15-EFCB-5535-EFCE92793C99}"/>
              </a:ext>
            </a:extLst>
          </p:cNvPr>
          <p:cNvCxnSpPr>
            <a:cxnSpLocks/>
          </p:cNvCxnSpPr>
          <p:nvPr/>
        </p:nvCxnSpPr>
        <p:spPr>
          <a:xfrm flipH="1">
            <a:off x="1923493" y="43203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/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blipFill>
                <a:blip r:embed="rId2"/>
                <a:stretch>
                  <a:fillRect l="-139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/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blipFill>
                <a:blip r:embed="rId3"/>
                <a:stretch>
                  <a:fillRect l="-1515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/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blipFill>
                <a:blip r:embed="rId4"/>
                <a:stretch>
                  <a:fillRect l="-140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/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R</a:t>
                </a:r>
                <a:r>
                  <a:rPr lang="de-DE" dirty="0" err="1"/>
                  <a:t>ed</a:t>
                </a:r>
                <a:r>
                  <a:rPr lang="de-DE" dirty="0"/>
                  <a:t> </a:t>
                </a:r>
                <a:r>
                  <a:rPr lang="de-DE" dirty="0" err="1"/>
                  <a:t>region</a:t>
                </a:r>
                <a:r>
                  <a:rPr lang="de-DE" dirty="0"/>
                  <a:t>, </a:t>
                </a:r>
                <a:r>
                  <a:rPr lang="de-DE" dirty="0" err="1"/>
                  <a:t>proton</a:t>
                </a:r>
                <a:r>
                  <a:rPr lang="de-DE" dirty="0"/>
                  <a:t> beam,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𝒄𝒐𝒏𝒔𝒕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blipFill>
                <a:blip r:embed="rId5"/>
                <a:stretch>
                  <a:fillRect l="-832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6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74D9-8639-CE68-2411-2640BA65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6AF84E2-4B98-13F9-0CCB-34B6CDF147AA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A76032D-236C-658E-C4F0-C844F0991972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CD87091-F3DB-CA1F-D2F6-AB95EC71FBF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F7A517-B8FA-5B28-AF5A-D5D6C15DE9B5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F063468-9563-2767-F63C-4A7D8C68725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2F91B78-671F-CFD0-2D7B-AF5E90DCC284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451815D-212A-4582-5076-C38DD688AE50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BBB6E7-E0E2-1F4C-381E-580DD7E3C647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80B7636-CADC-8E5E-BAD8-4A4A7844E9E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5021A9-5391-B7C8-9DAA-27120082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general</a:t>
                </a:r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</a:rPr>
                  <a:t> express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for</a:t>
                </a:r>
                <a:r>
                  <a:rPr lang="de-DE" sz="2000" dirty="0">
                    <a:latin typeface="Cambria Math" panose="02040503050406030204" pitchFamily="18" charset="0"/>
                  </a:rPr>
                  <a:t> a uniform beam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blipFill>
                <a:blip r:embed="rId2"/>
                <a:stretch>
                  <a:fillRect l="-1049" t="-6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5BA4A71D-9ABB-4201-A881-7A365AD717C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748111-1DAB-0A65-AD1C-C5165FAFF4C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008F0F-5FD2-1368-BD3A-40842E428A89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79912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A1DE-1CC6-9A1A-92F9-E9EC1501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67495E-B4DE-9671-5F90-12BF6AF8C96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0717FA3-670F-0340-7A6F-905A798BF60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D9196A4-5C5E-0524-22DC-8E7C4CCC8EA9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7F3A48C-6F74-23DC-BF8A-C7972EC50490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250087-3094-7E98-C490-75EA414CD13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D2341E1-DB44-0CFA-2002-9333CF0468B9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5CF843D-0BCF-0FE9-64DD-971B5B147361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69C792-7DA1-85AD-918A-269293771609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821834F-58B9-D7AB-C6E8-AF7B98365A1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966406-2E3C-0743-7266-A3410EBB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This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set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already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sufficiently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develop</a:t>
                </a:r>
                <a:r>
                  <a:rPr lang="de-DE" sz="2000" dirty="0">
                    <a:latin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correction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algorithm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! 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I will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anyway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start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even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simpler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blipFill>
                <a:blip r:embed="rId2"/>
                <a:stretch>
                  <a:fillRect l="-1049" t="-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6D651E42-8AC2-33BD-1717-DABF861042A7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93585A-8E55-DCAE-BE2D-868189C5336C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409FA4-F81D-F3FA-DCD6-B1C23489EE00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5895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Meaning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receives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without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beeing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loses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n-1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keeps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fully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next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not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blipFill>
                <a:blip r:embed="rId3"/>
                <a:stretch>
                  <a:fillRect l="-1049" t="-6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811DE27A-0F8E-44BB-5166-C6620DB9C0F1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8ED16AE-CC08-4BEA-84BB-F2A93A9EDCB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200413C-6BB9-9210-B7EB-B7B191739486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46E70EA-74A7-52CF-6455-AFF230E69F6B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E1F6F7C-9C8F-EFBC-B47D-F022CB1A67F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83915D7-8693-748A-9216-92DE0062DB6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960BFA1-55EE-8625-02F8-5CC77FA658FB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01DC66F-B5EE-35AF-6809-48DC3D95FFF5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BBCA3FA-BF0F-DE90-7569-980E5DEDEEFB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FCA31B-584E-80CF-B92A-759B5A35B9B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30D47D1-2714-BC06-BEE0-F2B094F4570A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24EBC5A-D842-47DE-8E9B-45C9670B9344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51079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magnitude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protoemission</a:t>
                </a:r>
                <a:r>
                  <a:rPr lang="de-DE" dirty="0"/>
                  <a:t> rate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1387" r="-1248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de-DE" dirty="0"/>
                  <a:t>Since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global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</a:t>
                </a:r>
                <a:r>
                  <a:rPr lang="de-DE" dirty="0" err="1"/>
                  <a:t>constants</a:t>
                </a:r>
                <a:r>
                  <a:rPr lang="de-DE" dirty="0"/>
                  <a:t>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previously</a:t>
                </a:r>
                <a:r>
                  <a:rPr lang="de-DE" dirty="0"/>
                  <a:t>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assumptions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t="-5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19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2C4E8-089C-031E-DA46-F30C3A18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AB64988-7670-8506-EFD9-5E532D1ABAD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528893-DF16-6CAF-7547-B2F28AE94B74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8E7536E-D795-39E7-35C3-EA8582802AA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3FC4DF-68E2-5E2B-4116-943B2F56EDC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32FDFD8-AA13-6273-F6A6-092D2E95B564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F87977F-0288-F508-3812-7FF4AE4229C7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8426F76-573B-8165-F4C3-D275C5B2FD13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B6D613D-3F94-2175-E6E5-EDA1FCEFEA22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7F04EA9-79B1-C564-F2EA-41A8ABCBAD0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549367-DEA4-7533-2662-5A7E436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beam </a:t>
            </a:r>
            <a:r>
              <a:rPr lang="de-DE" dirty="0" err="1"/>
              <a:t>equations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global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array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constants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under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previously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assumptions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influence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</a:rPr>
                  <a:t>Define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20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den>
                    </m:f>
                    <m:r>
                      <a:rPr lang="de-DE" sz="2000" b="1" i="0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l-G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and norm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dirty="0" smtClean="0">
                        <a:latin typeface="Cambria Math" panose="02040503050406030204" pitchFamily="18" charset="0"/>
                      </a:rPr>
                      <m:t>nd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then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blipFill>
                <a:blip r:embed="rId2"/>
                <a:stretch>
                  <a:fillRect l="-1049" t="-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B9A17845-78F5-F5B0-F2C6-3EF0D76799C4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E8B49-A870-20C8-E664-CCD3C2ECB528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E88CB32-1673-6947-B4F3-17C49C5F44A6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320006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ED06-BF7F-3C59-D855-917CA23D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513859F-D250-142C-3253-338E99D7B1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amount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gain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logically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E/R.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blipFill>
                <a:blip r:embed="rId3"/>
                <a:stretch>
                  <a:fillRect l="-1049" t="-7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3684374E-DD37-A3A3-C8AC-B179546E1675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6A05D09-4460-C8B1-C988-F7D48187F3E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A8569AD-80DE-F716-5092-494515F6EE9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AB1F81C-AD00-B99D-EFC1-4DBFE81BF20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126AEC0-3380-68D0-FE2C-424BE636A153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610A0A2-C564-78AB-C95B-19ED42D3E96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E5A8585-E5B8-9E62-9804-44945C7B2E4E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C6CC66A-2121-D0CA-B8D7-5261DD89CC4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54BF082-DD96-D3B5-50A5-30489B19CB5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50A4915-0350-E174-AF43-261F40ADAC48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0682B52-E6D3-6C9E-E08B-DAE694C94D24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48390BC-AC30-A47D-2B7C-02BD2083821E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715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ACD4E-67C3-8001-77EC-95AD26D0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/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 err="1"/>
                  <a:t>Consider</a:t>
                </a:r>
                <a:r>
                  <a:rPr lang="de-DE" sz="2400" dirty="0"/>
                  <a:t> 3 </a:t>
                </a:r>
                <a:r>
                  <a:rPr lang="de-DE" sz="2400" dirty="0" err="1"/>
                  <a:t>diodes</a:t>
                </a:r>
                <a:r>
                  <a:rPr lang="de-DE" sz="2400" dirty="0"/>
                  <a:t> in a </a:t>
                </a:r>
                <a:r>
                  <a:rPr lang="de-DE" sz="2400" dirty="0" err="1"/>
                  <a:t>line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array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neighbours</a:t>
                </a:r>
                <a:r>
                  <a:rPr lang="de-DE" sz="2400" dirty="0"/>
                  <a:t>): </a:t>
                </a:r>
              </a:p>
              <a:p>
                <a:endParaRPr lang="de-D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under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proton</a:t>
                </a:r>
                <a:r>
                  <a:rPr lang="de-DE" sz="2400" dirty="0"/>
                  <a:t> beam (</a:t>
                </a:r>
                <a:r>
                  <a:rPr lang="de-DE" sz="2400" dirty="0" err="1"/>
                  <a:t>red</a:t>
                </a:r>
                <a:r>
                  <a:rPr lang="de-DE" sz="24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400" dirty="0"/>
              </a:p>
              <a:p>
                <a:r>
                  <a:rPr lang="de-DE" sz="2400" u="sng" dirty="0" err="1"/>
                  <a:t>Exposure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proton</a:t>
                </a:r>
                <a:r>
                  <a:rPr lang="de-DE" sz="2400" u="sng" dirty="0"/>
                  <a:t> beam: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(The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energy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protons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/>
                  <a:t>Signal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(Signal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current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read</a:t>
                </a:r>
                <a:r>
                  <a:rPr lang="de-DE" sz="2400" dirty="0"/>
                  <a:t>-out </a:t>
                </a:r>
                <a:r>
                  <a:rPr lang="de-DE" sz="2400" dirty="0" err="1"/>
                  <a:t>circuit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blipFill>
                <a:blip r:embed="rId3"/>
                <a:stretch>
                  <a:fillRect l="-2041" t="-721" r="-1531" b="-1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ED3A1E-CEEF-A69E-53FF-56A6230C0AC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2710262A-211B-C32F-57F0-718C04A6D61E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4B343DF-6287-8775-0A7F-8776EC54BDBA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7350148-C19A-723E-0548-41AE1F5FCD5C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1A94233-9926-8C26-EBDD-D865B26D806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88E224B-FF03-3B6B-96FB-4BC722DC85F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DC97D6D-8A35-0004-761C-35FFE3C7430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EB8F342-A187-F197-AE8F-FB139E50435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44E63E-EF9D-B947-3827-4C2847093EE1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8AFC34A-08AA-E085-D141-0B867C77559F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86C78B-C73D-B7B1-B402-BE62746500CB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CC91808-F3A3-941F-1F85-B6148FA1034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1759001-776B-8FD5-45B0-B9F0924A8594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A42936B-2B38-A623-84D8-8953DB4AE0BA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472DEAD-6D61-B272-8B5F-A7FBD69569DC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3014415-5867-A0BE-514B-90A22A3BE43B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133435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A7720F2-57D7-D853-7D70-34B3EDDC553A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2325413"/>
            <a:ext cx="1345721" cy="2506755"/>
            <a:chOff x="838200" y="2325413"/>
            <a:chExt cx="1345721" cy="2506755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9EA0AAC5-5B87-1ED5-32F6-A658136E574A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AA0A5F0-9006-727B-45AF-1A0BBB53121A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D3A8441-32AA-3DB9-5838-8DD05C77DF04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78B61C6-D1F7-3983-632B-28B3F863D324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3315FB-6367-B640-F68A-DC78AD0AFE76}"/>
              </a:ext>
            </a:extLst>
          </p:cNvPr>
          <p:cNvGrpSpPr>
            <a:grpSpLocks noChangeAspect="1"/>
          </p:cNvGrpSpPr>
          <p:nvPr/>
        </p:nvGrpSpPr>
        <p:grpSpPr>
          <a:xfrm>
            <a:off x="2619375" y="2325413"/>
            <a:ext cx="1345721" cy="2506755"/>
            <a:chOff x="2619375" y="2325413"/>
            <a:chExt cx="1345721" cy="2506755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2D7E8FC-A573-7066-DD35-1ACFB890EB2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D9B468D-B478-11F7-2278-37AC0010355B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8B59F8E-6B96-A6F7-CFF4-6BA628AD72B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20157B9-1273-7D79-BCF8-500CDA768CCC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7DF5B3-0748-C91F-0AD3-242CB9B4925F}"/>
              </a:ext>
            </a:extLst>
          </p:cNvPr>
          <p:cNvGrpSpPr>
            <a:grpSpLocks noChangeAspect="1"/>
          </p:cNvGrpSpPr>
          <p:nvPr/>
        </p:nvGrpSpPr>
        <p:grpSpPr>
          <a:xfrm>
            <a:off x="4353410" y="2325413"/>
            <a:ext cx="1345721" cy="2506755"/>
            <a:chOff x="4353410" y="2325413"/>
            <a:chExt cx="1345721" cy="2506755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E5A0099-BDFB-11D5-DF1C-CD76C68F36D5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569FA26-CF3A-9EA7-7174-7700BCEB54D0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EA26B204-262F-3762-C044-3A18C8BCCF27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64776287-00F0-A090-4758-F1E414EDD99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1F04F535-0ED8-AA40-8068-794AD3B8F4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8092" y="3286125"/>
            <a:ext cx="387934" cy="722628"/>
            <a:chOff x="838200" y="2325413"/>
            <a:chExt cx="1345721" cy="2506755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1DF70B66-9302-1FD9-915E-3098FA60E686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CA7AEAB-4749-3B8A-829C-2A544FF3B79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EB340E0-4A02-3B2C-D9B8-280B15EFCCA9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E04BA1D-CB62-4DFE-8D1F-9C47D0E834F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A2311F9-4491-8C9E-181E-6E0D730305BC}"/>
              </a:ext>
            </a:extLst>
          </p:cNvPr>
          <p:cNvGrpSpPr>
            <a:grpSpLocks noChangeAspect="1"/>
          </p:cNvGrpSpPr>
          <p:nvPr/>
        </p:nvGrpSpPr>
        <p:grpSpPr>
          <a:xfrm>
            <a:off x="9139267" y="3286125"/>
            <a:ext cx="387934" cy="722628"/>
            <a:chOff x="2619375" y="2325413"/>
            <a:chExt cx="1345721" cy="250675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B5E1930D-1651-AE14-711C-AB49A88CB358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B3197770-AFBA-D247-53A5-4F7891E906B4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94EA0239-2729-4613-4C1D-3E2EFC0EAC6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4258DAE-0FF2-4833-EDF7-4348DCD2F8BD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05FBAA6E-7C9F-704A-83F6-C908911334C8}"/>
              </a:ext>
            </a:extLst>
          </p:cNvPr>
          <p:cNvGrpSpPr>
            <a:grpSpLocks noChangeAspect="1"/>
          </p:cNvGrpSpPr>
          <p:nvPr/>
        </p:nvGrpSpPr>
        <p:grpSpPr>
          <a:xfrm>
            <a:off x="10873302" y="3286125"/>
            <a:ext cx="387934" cy="722628"/>
            <a:chOff x="4353410" y="2325413"/>
            <a:chExt cx="1345721" cy="2506755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B726218B-5213-1707-4FB2-34AEA58079B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090C0D60-88AA-FA8C-2A97-FF2E3298C3F8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5BE748E-3E23-9126-2519-6A01B26D58E2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10660D41-0E8B-EAEC-42FD-24B4C5D6D029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07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Some </a:t>
                </a:r>
                <a:r>
                  <a:rPr lang="de-DE" dirty="0" err="1"/>
                  <a:t>thoughts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1/2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6B2B4F8-2813-908F-E878-5A625F9D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181" y="917933"/>
            <a:ext cx="7738819" cy="5940067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908DEF0-7B89-20E2-57AD-D845C0BBE043}"/>
              </a:ext>
            </a:extLst>
          </p:cNvPr>
          <p:cNvGrpSpPr>
            <a:grpSpLocks noChangeAspect="1"/>
          </p:cNvGrpSpPr>
          <p:nvPr/>
        </p:nvGrpSpPr>
        <p:grpSpPr>
          <a:xfrm>
            <a:off x="10072716" y="1133840"/>
            <a:ext cx="387934" cy="722628"/>
            <a:chOff x="838200" y="2325413"/>
            <a:chExt cx="1345721" cy="250675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2478F99-1D9A-2CBD-269C-9AE9CBFC18C3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C67344C-92FA-07A1-8061-F79919F6F6D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C024311-D77F-CB14-160F-80C586ACD583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4B1F748-03C9-1E05-32A8-A249B11FC14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8029784-E81B-A516-368E-568BA57A389D}"/>
              </a:ext>
            </a:extLst>
          </p:cNvPr>
          <p:cNvGrpSpPr>
            <a:grpSpLocks noChangeAspect="1"/>
          </p:cNvGrpSpPr>
          <p:nvPr/>
        </p:nvGrpSpPr>
        <p:grpSpPr>
          <a:xfrm>
            <a:off x="11525250" y="4424637"/>
            <a:ext cx="387934" cy="722628"/>
            <a:chOff x="2619375" y="2325413"/>
            <a:chExt cx="1345721" cy="2506755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841B515-9414-ABC4-2B21-09FE72E9609B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8932079-4907-FB35-25F4-8E683CAC10F3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FC274C4-8B46-BC17-D28B-FF729920BD66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399E000-3F92-D79D-1F05-2BAC40BE25D6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FB3B271-6A24-396F-0BF2-6161F0ADD702}"/>
              </a:ext>
            </a:extLst>
          </p:cNvPr>
          <p:cNvGrpSpPr>
            <a:grpSpLocks noChangeAspect="1"/>
          </p:cNvGrpSpPr>
          <p:nvPr/>
        </p:nvGrpSpPr>
        <p:grpSpPr>
          <a:xfrm>
            <a:off x="11421472" y="2433363"/>
            <a:ext cx="387934" cy="722628"/>
            <a:chOff x="435341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31A147C-9E63-EF0A-9A37-30F66EC83F5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F67F8B0-1165-584B-78DE-49B7EAF165F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57B4AC9-F74F-4526-8C28-D34D22A2E3ED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88CF635-1BB1-65CD-1C16-B0EDF10A3CE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/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obvious</a:t>
                </a:r>
                <a:r>
                  <a:rPr lang="de-DE" dirty="0"/>
                  <a:t>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rising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: </a:t>
                </a:r>
              </a:p>
              <a:p>
                <a:r>
                  <a:rPr lang="de-DE" dirty="0"/>
                  <a:t>As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,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, and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non-</a:t>
                </a:r>
                <a:r>
                  <a:rPr lang="de-DE" dirty="0" err="1"/>
                  <a:t>irradiated</a:t>
                </a:r>
                <a:r>
                  <a:rPr lang="de-DE" dirty="0"/>
                  <a:t> n+1.</a:t>
                </a:r>
              </a:p>
              <a:p>
                <a:r>
                  <a:rPr lang="de-DE" dirty="0" err="1"/>
                  <a:t>They‘re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at </a:t>
                </a:r>
                <a:r>
                  <a:rPr lang="de-DE" dirty="0" err="1"/>
                  <a:t>ratio</a:t>
                </a:r>
                <a:r>
                  <a:rPr lang="de-DE" dirty="0"/>
                  <a:t> 1, and </a:t>
                </a:r>
                <a:r>
                  <a:rPr lang="de-DE" dirty="0" err="1"/>
                  <a:t>eventually</a:t>
                </a:r>
                <a:r>
                  <a:rPr lang="de-DE" dirty="0"/>
                  <a:t>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negative </a:t>
                </a:r>
                <a:r>
                  <a:rPr lang="de-DE" dirty="0" err="1"/>
                  <a:t>signal</a:t>
                </a:r>
                <a:r>
                  <a:rPr lang="de-DE" dirty="0"/>
                  <a:t> at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exceeds</a:t>
                </a:r>
                <a:r>
                  <a:rPr lang="de-DE" dirty="0"/>
                  <a:t> 2.</a:t>
                </a:r>
              </a:p>
              <a:p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smaller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½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introduces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a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, </a:t>
                </a:r>
                <a:r>
                  <a:rPr lang="de-DE" dirty="0" err="1"/>
                  <a:t>increasing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delta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expected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lost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readout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).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diminish</a:t>
                </a:r>
                <a:r>
                  <a:rPr lang="de-DE" dirty="0"/>
                  <a:t> in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not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recognised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just </a:t>
                </a:r>
                <a:r>
                  <a:rPr lang="de-DE" dirty="0" err="1"/>
                  <a:t>view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situation</a:t>
                </a:r>
                <a:r>
                  <a:rPr lang="de-DE" dirty="0"/>
                  <a:t> a </a:t>
                </a:r>
                <a:r>
                  <a:rPr lang="de-DE" dirty="0" err="1"/>
                  <a:t>differing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effects</a:t>
                </a:r>
                <a:r>
                  <a:rPr lang="de-DE" dirty="0"/>
                  <a:t> different. </a:t>
                </a:r>
                <a:r>
                  <a:rPr lang="de-DE" dirty="0" err="1"/>
                  <a:t>It</a:t>
                </a:r>
                <a:r>
                  <a:rPr lang="de-DE" dirty="0"/>
                  <a:t> will </a:t>
                </a:r>
                <a:r>
                  <a:rPr lang="de-DE" dirty="0" err="1"/>
                  <a:t>nevertheless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hard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separate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from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and find </a:t>
                </a:r>
                <a:r>
                  <a:rPr lang="de-DE" dirty="0" err="1"/>
                  <a:t>exact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blipFill>
                <a:blip r:embed="rId4"/>
                <a:stretch>
                  <a:fillRect l="-1140" t="-428" r="-855" b="-6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44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A2F7F-A0F3-9744-ACAF-FE46CCD63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F339A7C-129D-D83D-0169-9FBBAC893999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7E92652-674C-2689-9EE2-41C10334AC9D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CEB6708-9B8A-6E01-4C81-DD806F81A7E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8F22284-C819-B095-8F40-87E99CA5AB3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001BF1-11D1-B962-46D2-E1AFDA5A64EC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9B65DB5-C596-419E-B88C-07D913C73DD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9DB3291-8D7B-0152-C555-7C77E424BF8D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2B4A355-A34C-2372-1B0D-05894DC29AE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CD1A52-CB6D-2A6F-06BF-0930B1EF8F2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covering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4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/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Again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parameter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shall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introduced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according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norming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m:rPr>
                              <m:nor/>
                            </m:r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simpler form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blipFill>
                <a:blip r:embed="rId3"/>
                <a:stretch>
                  <a:fillRect l="-873" t="-6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C8752397-1B28-2709-1FC3-108FFCCFD99C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C2244-DCFE-C316-A5B9-DE4FA6DB0D2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270EC6-ACAC-8B5F-1398-C5957F15BF02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629989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78011A9-F1F5-F194-1FEE-E52FE350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8F63956-CABA-67B1-D035-A0D2F996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29264A1B-CE52-3258-EF0D-287A9CF6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2AE1D013-ACE3-90DC-5A92-8EDB81379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9" name="Grafik 1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43A9DB39-4D3B-74B8-1076-EC0EDC92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21" name="Grafik 2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16BDBFE-8B5B-FDD5-331B-7EBC7E626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7EA6BD1-F7F8-9ACD-8CB0-6B491647E07D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A1D50A1B-EBB8-3E05-D8F9-BE924FE3AE18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D832C5D-370D-7262-11C3-CCE1511D3B89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89E11D2-6A7C-D852-93C2-B99C9C1B1A0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4D84F6D-B964-A8AC-2F6A-E161D892D027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06BFC4A-6805-5914-4071-DCC44868B222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229293E-7ACD-2107-F825-75AE483BF46E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6E6A50E-9FD2-7ACE-3C26-3A73681A71FE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B4F99DF9-CA40-EDF0-A91E-F6443223AAD8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7F6FC36-9E22-85DD-35F1-ED3BDD6C688F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0714ABB-60E2-AA7F-6842-F10E5E678A86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1FC1E929-E2C2-226D-66C6-1EC866DFA14B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51552AFF-BC72-907F-37F7-50C551AECDEB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CC78FD9A-9EED-41A4-A8B4-D71A73CBAAD0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B976E1F7-F1C5-267E-755E-7C28B8EF460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772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6611A0ED-6CE4-30A9-70D6-85963F6C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7" name="Grafik 6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FEAD2E8D-B457-C262-E3AE-9453C5E8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567547F-D03A-0ADA-164E-B950F6B56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FA3B8CC0-AD27-76AB-A219-09CBC004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2" y="326390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E90B3ABE-8D9A-B8F7-1A56-02E8D6192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A8F12260-C33E-14D1-9F40-182DB6BB0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5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4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D650FDF-9A5F-C324-1D3A-D752F1BF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52" name="Grafik 51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5A05348-6991-B4C5-553D-DC6536C0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54" name="Grafik 5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0663DDB-F864-BF34-0EB8-619FE0E1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56" name="Grafik 55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6705FF6E-5607-5BC4-7BFC-B8840A3C5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58" name="Grafik 57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7910061-7136-B9CB-4901-8DB9F263A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60" name="Grafik 5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F5A5283C-401F-A00B-9BB9-77F333DC1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577BFB7-8671-E9A1-AFFA-33B780DE67A3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D77E822D-3AC8-38B0-9338-8470B4B14381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0E7645CC-AED8-E738-B1C0-F1FA0CB90B34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00F34691-700C-2E82-1154-38FB999BB097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B6088D7E-8EDF-0F71-7402-D33E48A110E6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66CA00DF-995B-2997-D3E3-5D02FDB90CEB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B22797-7FFF-B08E-6281-5241A03B1A9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285274D0-FC8E-935C-7B07-AF95F8C56F31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667FF78-1422-FF9B-D18B-C7936990C4AB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1C709FAE-4709-4BBA-76ED-F8E646A75343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C72C8497-E002-CBB2-03F6-9EBC389AC1F8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A173C00B-FE17-1B64-6841-75575C2C3B6E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8E7264-0CAE-B408-F53C-6D34FEE63D1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A2BAAEEE-0B15-DD5F-D582-332C0A86EB38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799EE71-D123-BCAE-39D2-F54396CFFD41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0560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C5807847-980E-3B91-9252-24B970DB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10A506A-E444-60D3-7BD1-B5D528D9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B24D70C9-E75D-C3B9-5DA3-53CABE619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30DF1E82-8D6F-352D-649C-FE35EFFF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0D8D7CC-1287-A942-B198-7698793E4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80902D1D-E38E-1983-6B76-E5F0D1D89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29767-9B2B-9161-20A2-84F262E4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Values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seem</a:t>
                </a:r>
                <a:r>
                  <a:rPr lang="de-DE" dirty="0"/>
                  <a:t> not probable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92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2CC0-3CF8-28B2-7782-C94E2D4E4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Designing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F66C3A-7F4F-C1BA-8726-CCC62C21D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Case: Uniform beam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4E5E6-EA08-3DEC-D628-CC8CBDAFEDFD}"/>
              </a:ext>
            </a:extLst>
          </p:cNvPr>
          <p:cNvSpPr txBox="1"/>
          <p:nvPr/>
        </p:nvSpPr>
        <p:spPr>
          <a:xfrm>
            <a:off x="8215313" y="-471488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0322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CA197-86D7-9A59-4DAE-641BDB4D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: The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15" name="Kreis 14">
            <a:extLst>
              <a:ext uri="{FF2B5EF4-FFF2-40B4-BE49-F238E27FC236}">
                <a16:creationId xmlns:a16="http://schemas.microsoft.com/office/drawing/2014/main" id="{9033E4C5-3C3B-7C9B-8115-80EC3202B9E2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B5DEF7F-2486-21FD-47B5-251B0553F1A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2BDF825-2588-5BFB-5E95-F8C63BC8304C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ABB55B-56FA-BE2C-DE32-6A8E994E27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A924AC1-6B24-51ED-748F-E4D13551B6C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3EA6F95-D21A-166C-342C-9D1016F53D5F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2BCBCF7-9551-8683-48E0-FE8F7BD92FD9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C16866E-832C-60EE-7471-225E293565F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60A8B61-494D-7BCA-987F-815AA4FECDDA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04EACE8-A55D-CE00-DE1E-FDBDEB3CCFA4}"/>
              </a:ext>
            </a:extLst>
          </p:cNvPr>
          <p:cNvSpPr/>
          <p:nvPr/>
        </p:nvSpPr>
        <p:spPr>
          <a:xfrm>
            <a:off x="2347305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EF2646-48B0-9BA2-D29E-D430C800A034}"/>
              </a:ext>
            </a:extLst>
          </p:cNvPr>
          <p:cNvSpPr/>
          <p:nvPr/>
        </p:nvSpPr>
        <p:spPr>
          <a:xfrm>
            <a:off x="2660165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90B366-4DF9-029D-4C31-73BC5B150027}"/>
              </a:ext>
            </a:extLst>
          </p:cNvPr>
          <p:cNvSpPr/>
          <p:nvPr/>
        </p:nvSpPr>
        <p:spPr>
          <a:xfrm>
            <a:off x="2660165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3F2A9C-2F6B-6B1C-9697-28F676FEED0E}"/>
              </a:ext>
            </a:extLst>
          </p:cNvPr>
          <p:cNvSpPr/>
          <p:nvPr/>
        </p:nvSpPr>
        <p:spPr>
          <a:xfrm>
            <a:off x="2660165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855EB5-0AE9-462A-B9A1-FA1A65B39C5D}"/>
              </a:ext>
            </a:extLst>
          </p:cNvPr>
          <p:cNvSpPr/>
          <p:nvPr/>
        </p:nvSpPr>
        <p:spPr>
          <a:xfrm>
            <a:off x="2660165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17DB8B6-8751-6B6A-7D94-45427C07AA1A}"/>
              </a:ext>
            </a:extLst>
          </p:cNvPr>
          <p:cNvSpPr/>
          <p:nvPr/>
        </p:nvSpPr>
        <p:spPr>
          <a:xfrm>
            <a:off x="2660165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A7C3FB-FECE-E4EB-AD59-E149281211E9}"/>
              </a:ext>
            </a:extLst>
          </p:cNvPr>
          <p:cNvSpPr/>
          <p:nvPr/>
        </p:nvSpPr>
        <p:spPr>
          <a:xfrm>
            <a:off x="2660165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BA69D3-55A2-E13A-3A5E-0B0B9B265C66}"/>
              </a:ext>
            </a:extLst>
          </p:cNvPr>
          <p:cNvSpPr/>
          <p:nvPr/>
        </p:nvSpPr>
        <p:spPr>
          <a:xfrm>
            <a:off x="2660165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D085494-8520-7F97-743B-81D5AD05F2B0}"/>
              </a:ext>
            </a:extLst>
          </p:cNvPr>
          <p:cNvSpPr txBox="1"/>
          <p:nvPr/>
        </p:nvSpPr>
        <p:spPr>
          <a:xfrm>
            <a:off x="4672012" y="1435337"/>
            <a:ext cx="75199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This </a:t>
            </a:r>
            <a:r>
              <a:rPr lang="de-DE" sz="2400" dirty="0" err="1"/>
              <a:t>means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evaluated</a:t>
            </a:r>
            <a:r>
              <a:rPr lang="de-DE" sz="2400" dirty="0"/>
              <a:t> – </a:t>
            </a:r>
            <a:r>
              <a:rPr lang="de-DE" sz="2400" dirty="0" err="1"/>
              <a:t>or</a:t>
            </a:r>
            <a:r>
              <a:rPr lang="de-DE" sz="2400" dirty="0"/>
              <a:t> in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words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localize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will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I do not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fully hand-</a:t>
            </a:r>
            <a:r>
              <a:rPr lang="de-DE" sz="2400" dirty="0" err="1"/>
              <a:t>adjusted</a:t>
            </a:r>
            <a:r>
              <a:rPr lang="de-DE" sz="2400" dirty="0"/>
              <a:t>,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though</a:t>
            </a:r>
            <a:r>
              <a:rPr lang="de-DE" sz="2400" dirty="0"/>
              <a:t> total </a:t>
            </a:r>
            <a:r>
              <a:rPr lang="de-DE" sz="2400" dirty="0" err="1"/>
              <a:t>automatisation</a:t>
            </a:r>
            <a:r>
              <a:rPr lang="de-DE" sz="2400" dirty="0"/>
              <a:t> will also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nearly</a:t>
            </a:r>
            <a:r>
              <a:rPr lang="de-DE" sz="2400" dirty="0"/>
              <a:t> impossible. </a:t>
            </a:r>
          </a:p>
          <a:p>
            <a:endParaRPr lang="de-DE" sz="2400" dirty="0"/>
          </a:p>
          <a:p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at least </a:t>
            </a:r>
            <a:r>
              <a:rPr lang="de-DE" sz="2400" dirty="0" err="1"/>
              <a:t>need</a:t>
            </a:r>
            <a:r>
              <a:rPr lang="de-DE" sz="2400" dirty="0"/>
              <a:t>: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info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was </a:t>
            </a:r>
            <a:r>
              <a:rPr lang="de-DE" sz="2400" dirty="0" err="1"/>
              <a:t>mapped</a:t>
            </a:r>
            <a:r>
              <a:rPr lang="de-DE" sz="2400" dirty="0"/>
              <a:t>, </a:t>
            </a:r>
            <a:r>
              <a:rPr lang="de-DE" sz="2400" dirty="0" err="1"/>
              <a:t>otherwise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makes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sense.</a:t>
            </a:r>
          </a:p>
          <a:p>
            <a:r>
              <a:rPr lang="de-DE" sz="2400" dirty="0"/>
              <a:t>(Imagine a </a:t>
            </a:r>
            <a:r>
              <a:rPr lang="de-DE" sz="2400" dirty="0" err="1"/>
              <a:t>chessboard</a:t>
            </a:r>
            <a:r>
              <a:rPr lang="de-DE" sz="2400" dirty="0"/>
              <a:t>-like </a:t>
            </a:r>
            <a:r>
              <a:rPr lang="de-DE" sz="2400" dirty="0" err="1"/>
              <a:t>structure</a:t>
            </a:r>
            <a:r>
              <a:rPr lang="de-DE" sz="2400" dirty="0"/>
              <a:t> </a:t>
            </a:r>
            <a:r>
              <a:rPr lang="de-DE" sz="2400" dirty="0" err="1"/>
              <a:t>mapped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having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. The </a:t>
            </a:r>
            <a:r>
              <a:rPr lang="de-DE" sz="2400" dirty="0" err="1"/>
              <a:t>algorithm</a:t>
            </a:r>
            <a:r>
              <a:rPr lang="de-DE" sz="2400" dirty="0"/>
              <a:t> I </a:t>
            </a:r>
            <a:r>
              <a:rPr lang="de-DE" sz="2400" dirty="0" err="1"/>
              <a:t>develop</a:t>
            </a:r>
            <a:r>
              <a:rPr lang="de-DE" sz="2400" dirty="0"/>
              <a:t> will </a:t>
            </a:r>
            <a:r>
              <a:rPr lang="de-DE" sz="2400" dirty="0" err="1"/>
              <a:t>probably</a:t>
            </a:r>
            <a:r>
              <a:rPr lang="de-DE" sz="2400" dirty="0"/>
              <a:t> not </a:t>
            </a:r>
            <a:r>
              <a:rPr lang="de-DE" sz="2400" dirty="0" err="1"/>
              <a:t>treat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374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E48DD-86C1-B7AF-4552-2468E9AE8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DD0FC7C-0A9B-771E-2D3C-F9220FC07A6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6C72F8DA-8639-CD50-C0FD-F974D6F175E3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BA38477-21FC-2A88-0365-9DD5FEF092E5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13D69D1-65DE-626F-247F-81DDAE5A8557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1CEC2D2-0B35-DD8D-DE25-6BC108A365A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28DC4B-4B55-BCA0-3479-723BF961F1A2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4BACE89-A8DA-8C1E-5438-8320DC2CC235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FD729AD-21C2-E5A1-8063-81E76E554212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F26BAAB-F544-CA88-1BC2-7C919AA43F7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6C0AC27-2BDC-2025-830F-8D7AA17A5B31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CCA82-5B48-AD26-A67E-5B5A328F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Naive </a:t>
            </a:r>
            <a:r>
              <a:rPr lang="de-DE" dirty="0" err="1"/>
              <a:t>case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7C05CA-983C-B823-9AF8-BCB5EBE724B2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EA4755B-1891-4026-333A-01EF5B538E8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7A12310-A7E5-A4C6-1F9E-59F0BD15F932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2ACCD9B-22E2-22C6-B61B-7E046C56B581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8FF02B-433B-2ECA-9D80-E6F996C554BD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1B5ACE-0554-693D-0FCD-ACEABB938554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In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simplest</a:t>
                </a:r>
                <a:r>
                  <a:rPr lang="de-DE" sz="2400" dirty="0"/>
                  <a:t> relevant </a:t>
                </a:r>
                <a:r>
                  <a:rPr lang="de-DE" sz="2400" dirty="0" err="1"/>
                  <a:t>case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process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intend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generate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out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:</a:t>
                </a:r>
              </a:p>
              <a:p>
                <a:pPr algn="ctr"/>
                <a:r>
                  <a:rPr lang="de-DE" sz="2400" u="sng" dirty="0"/>
                  <a:t>Response due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electron</a:t>
                </a:r>
                <a:r>
                  <a:rPr lang="de-DE" sz="2400" u="sng" dirty="0"/>
                  <a:t> hole pair </a:t>
                </a:r>
                <a:r>
                  <a:rPr lang="de-DE" sz="2400" u="sng" dirty="0" err="1"/>
                  <a:t>creation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(Unit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 err="1"/>
                  <a:t>Now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signal</a:t>
                </a:r>
                <a:r>
                  <a:rPr lang="de-DE" sz="2400" u="sng" dirty="0"/>
                  <a:t>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is</a:t>
                </a:r>
                <a:r>
                  <a:rPr lang="de-DE" sz="2400" u="sng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1" i="1" dirty="0"/>
              </a:p>
              <a:p>
                <a:endParaRPr lang="de-DE" sz="2400" b="1" i="1" dirty="0"/>
              </a:p>
              <a:p>
                <a:r>
                  <a:rPr lang="de-DE" sz="2400" u="sng" dirty="0" err="1"/>
                  <a:t>Or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if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we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even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simplify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situation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further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picture</a:t>
                </a:r>
                <a:r>
                  <a:rPr lang="de-DE" sz="2400" u="sng" dirty="0"/>
                  <a:t> on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left</a:t>
                </a:r>
                <a:r>
                  <a:rPr lang="de-DE" sz="2400" u="sng" dirty="0"/>
                  <a:t>:</a:t>
                </a:r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constant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400" dirty="0"/>
                  <a:t> in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area</a:t>
                </a:r>
                <a:r>
                  <a:rPr lang="de-DE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r>
                  <a:rPr lang="de-DE" sz="2400" dirty="0"/>
                  <a:t>(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400" dirty="0"/>
                  <a:t> = </a:t>
                </a:r>
                <a:r>
                  <a:rPr lang="de-DE" sz="2400" dirty="0" err="1"/>
                  <a:t>fraction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partially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irradiated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blipFill>
                <a:blip r:embed="rId3"/>
                <a:stretch>
                  <a:fillRect l="-1663" t="-753" r="-416" b="-13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545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D43C4-435A-1247-9752-23125639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</p:spPr>
            <p:txBody>
              <a:bodyPr/>
              <a:lstStyle/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structure</a:t>
                </a:r>
                <a:r>
                  <a:rPr lang="de-DE" dirty="0"/>
                  <a:t>: </a:t>
                </a:r>
                <a:r>
                  <a:rPr lang="de-DE" dirty="0" err="1"/>
                  <a:t>Roughly</a:t>
                </a:r>
                <a:r>
                  <a:rPr lang="de-DE" dirty="0"/>
                  <a:t> </a:t>
                </a:r>
                <a:r>
                  <a:rPr lang="de-DE" dirty="0" err="1"/>
                  <a:t>said</a:t>
                </a:r>
                <a:r>
                  <a:rPr lang="de-DE" dirty="0"/>
                  <a:t> ~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.?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beam: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homogeneous</a:t>
                </a:r>
                <a:r>
                  <a:rPr lang="de-DE" dirty="0"/>
                  <a:t>? </a:t>
                </a:r>
                <a:r>
                  <a:rPr lang="de-DE" dirty="0" err="1"/>
                  <a:t>If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!</a:t>
                </a:r>
              </a:p>
              <a:p>
                <a:r>
                  <a:rPr lang="de-DE" dirty="0"/>
                  <a:t>Values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eventually</a:t>
                </a:r>
                <a:r>
                  <a:rPr lang="de-DE" dirty="0"/>
                  <a:t> also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meaningful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endParaRPr lang="de-DE" dirty="0"/>
              </a:p>
              <a:p>
                <a:pPr lvl="1"/>
                <a:r>
                  <a:rPr lang="de-DE" dirty="0" err="1"/>
                  <a:t>Usually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fix an </a:t>
                </a:r>
                <a:r>
                  <a:rPr lang="de-DE" dirty="0" err="1"/>
                  <a:t>underlying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while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measured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a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  <a:blipFill>
                <a:blip r:embed="rId2"/>
                <a:stretch>
                  <a:fillRect l="-905" t="-2326" r="-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01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0F688-C8D2-9424-46C0-E718AA9F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95432D-6D3E-F109-F16C-79988B172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: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.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…? Maybe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?)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n+1 </a:t>
            </a:r>
            <a:r>
              <a:rPr lang="de-DE" dirty="0" err="1"/>
              <a:t>to</a:t>
            </a:r>
            <a:r>
              <a:rPr lang="de-DE" dirty="0"/>
              <a:t> 0,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S(</a:t>
            </a:r>
            <a:r>
              <a:rPr lang="de-DE" dirty="0" err="1"/>
              <a:t>n</a:t>
            </a:r>
            <a:r>
              <a:rPr lang="de-DE" dirty="0"/>
              <a:t>)+S(n+1) and S(n-1)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r>
              <a:rPr lang="de-DE" dirty="0"/>
              <a:t>Maybe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154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EBF1-7DCD-85B9-F94B-9CEAE92D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</p:txBody>
      </p:sp>
      <p:sp>
        <p:nvSpPr>
          <p:cNvPr id="4" name="Kreis 3">
            <a:extLst>
              <a:ext uri="{FF2B5EF4-FFF2-40B4-BE49-F238E27FC236}">
                <a16:creationId xmlns:a16="http://schemas.microsoft.com/office/drawing/2014/main" id="{DD7E48DB-156A-3823-A6BB-3CCB93AFB003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7DFE73E-FDD7-DCB4-A1E4-357F2F85880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974C92-63B5-169F-E9D0-0863DD70EFB4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D59A9C1-A608-9C8C-8E2F-058C3F5BC3F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29A2D2-A8D3-F3DC-CFB5-058BFE42E16E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0D59F3-DD50-AA1F-8178-F8D01EF7B7D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21E289-B313-FDFB-3BB8-081FF3D8C017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684214-2C4F-7512-4AF0-3C95F8E7727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6BC93F-014E-0DE8-E5D8-19A51317189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9710DC4-497C-A0F8-A3C8-3E9C5843542B}"/>
              </a:ext>
            </a:extLst>
          </p:cNvPr>
          <p:cNvSpPr/>
          <p:nvPr/>
        </p:nvSpPr>
        <p:spPr>
          <a:xfrm>
            <a:off x="2371726" y="1340058"/>
            <a:ext cx="2200274" cy="5530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5D91366-83CD-3D2E-10AB-AC989EC4FA5A}"/>
              </a:ext>
            </a:extLst>
          </p:cNvPr>
          <p:cNvCxnSpPr>
            <a:cxnSpLocks/>
          </p:cNvCxnSpPr>
          <p:nvPr/>
        </p:nvCxnSpPr>
        <p:spPr>
          <a:xfrm>
            <a:off x="2371726" y="1368498"/>
            <a:ext cx="208597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912BC0-FA59-B07D-652C-B5D63E34EAA7}"/>
              </a:ext>
            </a:extLst>
          </p:cNvPr>
          <p:cNvCxnSpPr/>
          <p:nvPr/>
        </p:nvCxnSpPr>
        <p:spPr>
          <a:xfrm>
            <a:off x="2371726" y="1356368"/>
            <a:ext cx="0" cy="55141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6F3902-8A92-D04D-E28B-478F1CBCCF2E}"/>
              </a:ext>
            </a:extLst>
          </p:cNvPr>
          <p:cNvSpPr txBox="1"/>
          <p:nvPr/>
        </p:nvSpPr>
        <p:spPr>
          <a:xfrm>
            <a:off x="4457701" y="1171702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S(</a:t>
            </a:r>
            <a:r>
              <a:rPr lang="de-DE" sz="2400" dirty="0" err="1"/>
              <a:t>n</a:t>
            </a:r>
            <a:r>
              <a:rPr lang="de-DE" sz="2400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A5BB84C-DB46-D850-4A79-F6D9569E3D61}"/>
              </a:ext>
            </a:extLst>
          </p:cNvPr>
          <p:cNvSpPr txBox="1"/>
          <p:nvPr/>
        </p:nvSpPr>
        <p:spPr>
          <a:xfrm>
            <a:off x="2491709" y="64210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</a:t>
            </a:r>
            <a:endParaRPr lang="de-DE" sz="2400" dirty="0"/>
          </a:p>
        </p:txBody>
      </p:sp>
      <p:sp>
        <p:nvSpPr>
          <p:cNvPr id="34" name="Kreuz 33">
            <a:extLst>
              <a:ext uri="{FF2B5EF4-FFF2-40B4-BE49-F238E27FC236}">
                <a16:creationId xmlns:a16="http://schemas.microsoft.com/office/drawing/2014/main" id="{F5003755-A117-664D-651D-A16FF2093B06}"/>
              </a:ext>
            </a:extLst>
          </p:cNvPr>
          <p:cNvSpPr/>
          <p:nvPr/>
        </p:nvSpPr>
        <p:spPr>
          <a:xfrm>
            <a:off x="2519711" y="1648085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Kreuz 34">
            <a:extLst>
              <a:ext uri="{FF2B5EF4-FFF2-40B4-BE49-F238E27FC236}">
                <a16:creationId xmlns:a16="http://schemas.microsoft.com/office/drawing/2014/main" id="{A683ED54-1615-995C-2E75-92B80FE2EF96}"/>
              </a:ext>
            </a:extLst>
          </p:cNvPr>
          <p:cNvSpPr/>
          <p:nvPr/>
        </p:nvSpPr>
        <p:spPr>
          <a:xfrm>
            <a:off x="3471863" y="237272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Kreuz 35">
            <a:extLst>
              <a:ext uri="{FF2B5EF4-FFF2-40B4-BE49-F238E27FC236}">
                <a16:creationId xmlns:a16="http://schemas.microsoft.com/office/drawing/2014/main" id="{B985601F-DA59-8F0F-3AC3-CA2D7E60D04E}"/>
              </a:ext>
            </a:extLst>
          </p:cNvPr>
          <p:cNvSpPr/>
          <p:nvPr/>
        </p:nvSpPr>
        <p:spPr>
          <a:xfrm>
            <a:off x="3593783" y="411525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Kreuz 36">
            <a:extLst>
              <a:ext uri="{FF2B5EF4-FFF2-40B4-BE49-F238E27FC236}">
                <a16:creationId xmlns:a16="http://schemas.microsoft.com/office/drawing/2014/main" id="{E8A7DDD6-E1D3-24D9-AD06-DA8BCBFFB514}"/>
              </a:ext>
            </a:extLst>
          </p:cNvPr>
          <p:cNvSpPr/>
          <p:nvPr/>
        </p:nvSpPr>
        <p:spPr>
          <a:xfrm>
            <a:off x="2637995" y="325849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6F7F98D3-B24B-DE01-F558-77E39694A18B}"/>
              </a:ext>
            </a:extLst>
          </p:cNvPr>
          <p:cNvSpPr/>
          <p:nvPr/>
        </p:nvSpPr>
        <p:spPr>
          <a:xfrm>
            <a:off x="3537447" y="4819390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9639DE82-DF4F-E0B5-A969-C0AA77307EDF}"/>
              </a:ext>
            </a:extLst>
          </p:cNvPr>
          <p:cNvSpPr/>
          <p:nvPr/>
        </p:nvSpPr>
        <p:spPr>
          <a:xfrm>
            <a:off x="3593783" y="5692093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99C617AF-79E6-90AC-0D11-35AC8F7CE136}"/>
              </a:ext>
            </a:extLst>
          </p:cNvPr>
          <p:cNvSpPr/>
          <p:nvPr/>
        </p:nvSpPr>
        <p:spPr>
          <a:xfrm>
            <a:off x="3559021" y="642927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BFCECC3-D494-7A06-226A-A5D173605A3B}"/>
              </a:ext>
            </a:extLst>
          </p:cNvPr>
          <p:cNvSpPr txBox="1"/>
          <p:nvPr/>
        </p:nvSpPr>
        <p:spPr>
          <a:xfrm>
            <a:off x="4998777" y="176067"/>
            <a:ext cx="721078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For</a:t>
            </a:r>
            <a:r>
              <a:rPr lang="de-DE" sz="2200" dirty="0"/>
              <a:t> uniform beam: Find a global </a:t>
            </a:r>
            <a:r>
              <a:rPr lang="de-DE" sz="2200" dirty="0" err="1"/>
              <a:t>threshold</a:t>
            </a:r>
            <a:r>
              <a:rPr lang="de-DE" sz="2200" dirty="0"/>
              <a:t> </a:t>
            </a:r>
            <a:r>
              <a:rPr lang="de-DE" sz="2200" dirty="0" err="1"/>
              <a:t>between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already</a:t>
            </a:r>
            <a:r>
              <a:rPr lang="de-DE" sz="2200" dirty="0"/>
              <a:t> </a:t>
            </a:r>
            <a:r>
              <a:rPr lang="de-DE" sz="2200" dirty="0" err="1"/>
              <a:t>used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optimal </a:t>
            </a:r>
            <a:r>
              <a:rPr lang="de-DE" sz="2200" dirty="0" err="1"/>
              <a:t>solution</a:t>
            </a:r>
            <a:r>
              <a:rPr lang="de-DE" sz="2200" dirty="0"/>
              <a:t>: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method</a:t>
            </a:r>
            <a:r>
              <a:rPr lang="de-DE" sz="2200" dirty="0"/>
              <a:t>! (Signal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will still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distributed</a:t>
            </a:r>
            <a:r>
              <a:rPr lang="de-DE" sz="2200" dirty="0"/>
              <a:t> </a:t>
            </a:r>
            <a:r>
              <a:rPr lang="de-DE" sz="2200" dirty="0" err="1"/>
              <a:t>somehow</a:t>
            </a:r>
            <a:r>
              <a:rPr lang="de-DE" sz="2200" dirty="0"/>
              <a:t>.)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/>
              <a:t>With </a:t>
            </a:r>
            <a:r>
              <a:rPr lang="de-DE" sz="2200" dirty="0" err="1"/>
              <a:t>threshold</a:t>
            </a:r>
            <a:r>
              <a:rPr lang="de-DE" sz="2200" dirty="0"/>
              <a:t>: Find all </a:t>
            </a:r>
            <a:r>
              <a:rPr lang="de-DE" sz="2200" dirty="0" err="1"/>
              <a:t>changes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(and vice 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verify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characteristic</a:t>
            </a:r>
            <a:r>
              <a:rPr lang="de-DE" sz="2200" dirty="0"/>
              <a:t> check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signature</a:t>
            </a:r>
            <a:r>
              <a:rPr lang="de-DE" sz="2200" dirty="0"/>
              <a:t>: Signal </a:t>
            </a:r>
            <a:r>
              <a:rPr lang="de-DE" sz="2200" dirty="0" err="1"/>
              <a:t>low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high, back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, </a:t>
            </a:r>
            <a:r>
              <a:rPr lang="de-DE" sz="2200" dirty="0" err="1"/>
              <a:t>then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high (and vice-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detected</a:t>
            </a:r>
            <a:r>
              <a:rPr lang="de-DE" sz="2200" dirty="0"/>
              <a:t> do not </a:t>
            </a:r>
            <a:r>
              <a:rPr lang="de-DE" sz="2200" dirty="0" err="1"/>
              <a:t>consider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involved</a:t>
            </a:r>
            <a:r>
              <a:rPr lang="de-DE" sz="2200" dirty="0"/>
              <a:t> </a:t>
            </a:r>
            <a:r>
              <a:rPr lang="de-DE" sz="2200" dirty="0" err="1"/>
              <a:t>diodes</a:t>
            </a:r>
            <a:r>
              <a:rPr lang="de-DE" sz="2200" dirty="0"/>
              <a:t> </a:t>
            </a:r>
            <a:r>
              <a:rPr lang="de-DE" sz="2200" dirty="0" err="1"/>
              <a:t>again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search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200" dirty="0"/>
          </a:p>
          <a:p>
            <a:r>
              <a:rPr lang="de-DE" sz="2200" dirty="0"/>
              <a:t>As </a:t>
            </a:r>
            <a:r>
              <a:rPr lang="de-DE" sz="2200" dirty="0" err="1"/>
              <a:t>shown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left</a:t>
            </a:r>
            <a:r>
              <a:rPr lang="de-DE" sz="2200" dirty="0"/>
              <a:t> </a:t>
            </a:r>
            <a:r>
              <a:rPr lang="de-DE" sz="2200" dirty="0" err="1"/>
              <a:t>sketch</a:t>
            </a:r>
            <a:r>
              <a:rPr lang="de-DE" sz="2200" dirty="0"/>
              <a:t>,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pattern</a:t>
            </a:r>
            <a:r>
              <a:rPr lang="de-DE" sz="2200" dirty="0"/>
              <a:t> will </a:t>
            </a:r>
            <a:r>
              <a:rPr lang="de-DE" sz="2200" dirty="0" err="1"/>
              <a:t>probably</a:t>
            </a:r>
            <a:r>
              <a:rPr lang="de-DE" sz="2200" dirty="0"/>
              <a:t> </a:t>
            </a:r>
            <a:r>
              <a:rPr lang="de-DE" sz="2200" dirty="0" err="1"/>
              <a:t>trigger</a:t>
            </a:r>
            <a:r>
              <a:rPr lang="de-DE" sz="2200" dirty="0"/>
              <a:t> </a:t>
            </a:r>
            <a:r>
              <a:rPr lang="de-DE" sz="2200" dirty="0" err="1"/>
              <a:t>three</a:t>
            </a:r>
            <a:r>
              <a:rPr lang="de-DE" sz="2200" dirty="0"/>
              <a:t> </a:t>
            </a:r>
            <a:r>
              <a:rPr lang="de-DE" sz="2200" dirty="0" err="1"/>
              <a:t>events</a:t>
            </a:r>
            <a:r>
              <a:rPr lang="de-DE" sz="2200" dirty="0"/>
              <a:t> </a:t>
            </a:r>
            <a:r>
              <a:rPr lang="de-DE" sz="2200" dirty="0" err="1"/>
              <a:t>when</a:t>
            </a:r>
            <a:r>
              <a:rPr lang="de-DE" sz="2200" dirty="0"/>
              <a:t> </a:t>
            </a:r>
            <a:r>
              <a:rPr lang="de-DE" sz="2200" dirty="0" err="1"/>
              <a:t>using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. </a:t>
            </a:r>
          </a:p>
          <a:p>
            <a:r>
              <a:rPr lang="de-DE" sz="2200" dirty="0"/>
              <a:t>Problems </a:t>
            </a:r>
            <a:r>
              <a:rPr lang="de-DE" sz="2200" dirty="0" err="1"/>
              <a:t>could</a:t>
            </a:r>
            <a:r>
              <a:rPr lang="de-DE" sz="2200" dirty="0"/>
              <a:t> </a:t>
            </a:r>
            <a:r>
              <a:rPr lang="de-DE" sz="2200" dirty="0" err="1"/>
              <a:t>occure</a:t>
            </a:r>
            <a:r>
              <a:rPr lang="de-DE" sz="2200" dirty="0"/>
              <a:t>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variation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too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 (</a:t>
            </a:r>
            <a:r>
              <a:rPr lang="de-DE" sz="2200" dirty="0" err="1"/>
              <a:t>under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) </a:t>
            </a:r>
            <a:r>
              <a:rPr lang="de-DE" sz="2200" dirty="0" err="1"/>
              <a:t>because</a:t>
            </a:r>
            <a:r>
              <a:rPr lang="de-DE" sz="2200" dirty="0"/>
              <a:t> </a:t>
            </a:r>
            <a:r>
              <a:rPr lang="de-DE" sz="2200" dirty="0" err="1"/>
              <a:t>we</a:t>
            </a:r>
            <a:r>
              <a:rPr lang="de-DE" sz="2200" dirty="0"/>
              <a:t> e.g. </a:t>
            </a:r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irradiate</a:t>
            </a:r>
            <a:r>
              <a:rPr lang="de-DE" sz="2200" dirty="0"/>
              <a:t> a </a:t>
            </a:r>
            <a:r>
              <a:rPr lang="de-DE" sz="2200" dirty="0" err="1"/>
              <a:t>small</a:t>
            </a:r>
            <a:r>
              <a:rPr lang="de-DE" sz="2200" dirty="0"/>
              <a:t> </a:t>
            </a:r>
            <a:r>
              <a:rPr lang="de-DE" sz="2200" dirty="0" err="1"/>
              <a:t>part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array</a:t>
            </a:r>
            <a:r>
              <a:rPr lang="de-DE" sz="2200" dirty="0"/>
              <a:t>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F798CEE-AB4A-DCB6-A7BC-4CF815311053}"/>
              </a:ext>
            </a:extLst>
          </p:cNvPr>
          <p:cNvSpPr/>
          <p:nvPr/>
        </p:nvSpPr>
        <p:spPr>
          <a:xfrm>
            <a:off x="2477084" y="1535306"/>
            <a:ext cx="1855004" cy="3883658"/>
          </a:xfrm>
          <a:prstGeom prst="rect">
            <a:avLst/>
          </a:prstGeom>
          <a:noFill/>
          <a:ln w="53975">
            <a:solidFill>
              <a:srgbClr val="FFC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D36F3BD-F0C1-2D3B-142F-337EC1A8D57F}"/>
              </a:ext>
            </a:extLst>
          </p:cNvPr>
          <p:cNvCxnSpPr/>
          <p:nvPr/>
        </p:nvCxnSpPr>
        <p:spPr>
          <a:xfrm>
            <a:off x="2903861" y="1669828"/>
            <a:ext cx="952152" cy="708983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CD566F0-5018-7E62-F4B7-EBFF26E2E082}"/>
              </a:ext>
            </a:extLst>
          </p:cNvPr>
          <p:cNvCxnSpPr>
            <a:cxnSpLocks/>
          </p:cNvCxnSpPr>
          <p:nvPr/>
        </p:nvCxnSpPr>
        <p:spPr>
          <a:xfrm>
            <a:off x="2980801" y="3278177"/>
            <a:ext cx="972982" cy="793966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63A343-66C3-4825-5F56-8E53580F05CE}"/>
              </a:ext>
            </a:extLst>
          </p:cNvPr>
          <p:cNvCxnSpPr>
            <a:cxnSpLocks/>
          </p:cNvCxnSpPr>
          <p:nvPr/>
        </p:nvCxnSpPr>
        <p:spPr>
          <a:xfrm flipH="1">
            <a:off x="2939729" y="2722942"/>
            <a:ext cx="892134" cy="535557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44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AD6A6-407D-2323-0874-FD5AB254A4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Limits and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ABC141-F65C-E335-EBF1-3E1F83719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1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C89B2-702C-5025-8F7C-F3A5E47E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30" name="Kreis 29">
            <a:extLst>
              <a:ext uri="{FF2B5EF4-FFF2-40B4-BE49-F238E27FC236}">
                <a16:creationId xmlns:a16="http://schemas.microsoft.com/office/drawing/2014/main" id="{2E818EEE-0E2F-B0BB-4D33-D09448B267FE}"/>
              </a:ext>
            </a:extLst>
          </p:cNvPr>
          <p:cNvSpPr/>
          <p:nvPr/>
        </p:nvSpPr>
        <p:spPr>
          <a:xfrm>
            <a:off x="0" y="2827290"/>
            <a:ext cx="9000000" cy="8061419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42EDCAA-22BF-4613-C28F-5B6BC567DD8C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0658C93-8FDE-8436-2DF3-61C24FF9189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DBEBB4B-33B0-3A19-0F8C-E1DF7E808EDE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6E7471D-A9AF-5BBD-39DE-31450B1257E8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1952F5A-55BB-0607-04B6-7713FDB4DCE2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F47A86F-1A93-D227-BBAE-197D7C830B7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1FB219A-6760-B5D4-C344-A5CD95FE251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10C0884-EEC4-9D9E-1A00-645A52A791A7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DCC6A7D-C82F-1EA0-5947-568B976B3B7B}"/>
              </a:ext>
            </a:extLst>
          </p:cNvPr>
          <p:cNvCxnSpPr>
            <a:cxnSpLocks/>
          </p:cNvCxnSpPr>
          <p:nvPr/>
        </p:nvCxnSpPr>
        <p:spPr>
          <a:xfrm flipH="1">
            <a:off x="1923494" y="27334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BD23E8E-2EEB-7DD9-CE7D-7BAD1555A68D}"/>
              </a:ext>
            </a:extLst>
          </p:cNvPr>
          <p:cNvCxnSpPr>
            <a:cxnSpLocks/>
          </p:cNvCxnSpPr>
          <p:nvPr/>
        </p:nvCxnSpPr>
        <p:spPr>
          <a:xfrm flipH="1">
            <a:off x="1923493" y="3537600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48D1485-2076-A059-54FC-0AE35E33415D}"/>
              </a:ext>
            </a:extLst>
          </p:cNvPr>
          <p:cNvCxnSpPr>
            <a:cxnSpLocks/>
          </p:cNvCxnSpPr>
          <p:nvPr/>
        </p:nvCxnSpPr>
        <p:spPr>
          <a:xfrm flipH="1">
            <a:off x="1923493" y="439814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/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blipFill>
                <a:blip r:embed="rId3"/>
                <a:stretch>
                  <a:fillRect l="-1394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/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blipFill>
                <a:blip r:embed="rId4"/>
                <a:stretch>
                  <a:fillRect l="-151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/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blipFill>
                <a:blip r:embed="rId5"/>
                <a:stretch>
                  <a:fillRect l="-1290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A45C129-BD76-0939-27F3-A4C1731FCB5D}"/>
              </a:ext>
            </a:extLst>
          </p:cNvPr>
          <p:cNvCxnSpPr>
            <a:cxnSpLocks/>
          </p:cNvCxnSpPr>
          <p:nvPr/>
        </p:nvCxnSpPr>
        <p:spPr>
          <a:xfrm flipH="1">
            <a:off x="1923493" y="525869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/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n-2: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blipFill>
                <a:blip r:embed="rId6"/>
                <a:stretch>
                  <a:fillRect l="-1399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/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 </a:t>
                </a:r>
                <a:r>
                  <a:rPr lang="de-DE" dirty="0" err="1"/>
                  <a:t>situation</a:t>
                </a:r>
                <a:r>
                  <a:rPr lang="de-DE" dirty="0"/>
                  <a:t> like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likely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face</a:t>
                </a:r>
                <a:r>
                  <a:rPr lang="de-DE" dirty="0"/>
                  <a:t> </a:t>
                </a:r>
                <a:r>
                  <a:rPr lang="de-DE" dirty="0" err="1"/>
                  <a:t>round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! </a:t>
                </a:r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probably</a:t>
                </a:r>
                <a:r>
                  <a:rPr lang="de-DE" dirty="0"/>
                  <a:t> still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and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in such </a:t>
                </a:r>
                <a:r>
                  <a:rPr lang="de-DE" dirty="0" err="1"/>
                  <a:t>situations</a:t>
                </a:r>
                <a:r>
                  <a:rPr lang="de-DE" dirty="0"/>
                  <a:t>,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though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so </a:t>
                </a:r>
                <a:r>
                  <a:rPr lang="de-DE" dirty="0" err="1"/>
                  <a:t>much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complicted</a:t>
                </a:r>
                <a:r>
                  <a:rPr lang="de-DE" dirty="0"/>
                  <a:t> </a:t>
                </a:r>
                <a:r>
                  <a:rPr lang="de-DE" dirty="0" err="1"/>
                  <a:t>here</a:t>
                </a:r>
                <a:r>
                  <a:rPr lang="de-DE" dirty="0"/>
                  <a:t>. But: </a:t>
                </a:r>
                <a:r>
                  <a:rPr lang="de-DE" dirty="0" err="1"/>
                  <a:t>Detecting</a:t>
                </a:r>
                <a:r>
                  <a:rPr lang="de-DE" dirty="0"/>
                  <a:t> such a </a:t>
                </a:r>
                <a:r>
                  <a:rPr lang="de-DE" dirty="0" err="1"/>
                  <a:t>case</a:t>
                </a:r>
                <a:r>
                  <a:rPr lang="de-DE" dirty="0"/>
                  <a:t>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blipFill>
                <a:blip r:embed="rId7"/>
                <a:stretch>
                  <a:fillRect l="-739" t="-1695" b="-50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BBF03A88-441A-00B1-1793-ADED80E53E11}"/>
              </a:ext>
            </a:extLst>
          </p:cNvPr>
          <p:cNvSpPr txBox="1"/>
          <p:nvPr/>
        </p:nvSpPr>
        <p:spPr>
          <a:xfrm>
            <a:off x="4497630" y="5827408"/>
            <a:ext cx="685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, I will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denoted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u="sng" dirty="0"/>
              <a:t>“Multi-Edge“</a:t>
            </a:r>
          </a:p>
        </p:txBody>
      </p:sp>
    </p:spTree>
    <p:extLst>
      <p:ext uri="{BB962C8B-B14F-4D97-AF65-F5344CB8AC3E}">
        <p14:creationId xmlns:p14="http://schemas.microsoft.com/office/powerpoint/2010/main" val="665819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9D0C-756B-95D6-CC49-0F050A65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C68A29C-994F-2F50-9EC4-B3B463788CBF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B5A6877-C61D-B916-FDE0-BFCC2BB84970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407625-E1AF-6353-778C-2F897C175308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5D63B46-FD21-50BF-A7CC-56897895E89A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BEC468-9207-22F7-EDE8-8F556C97271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C25A1B2-20A4-B45B-0640-89DF300FAD7B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8592569-BCBA-138B-A4CE-537DFBC95874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72ADF4-EACA-DE84-DB9B-B735ED27CC91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3096863-D094-DAEE-B112-044C7A68090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252530-7402-E009-8228-EF74AB2A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possible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3DE0C2-CFC4-B83F-EF69-9D81E44BFD56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4C61E-F65C-1052-55F1-CA17FE8AC96D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8C8614F-6457-793A-FDF7-9FFD67EC03FF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Look at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 </a:t>
                </a:r>
                <a:r>
                  <a:rPr lang="de-DE" dirty="0" err="1"/>
                  <a:t>regions</a:t>
                </a:r>
                <a:r>
                  <a:rPr lang="de-DE" dirty="0"/>
                  <a:t>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emitted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travel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, a </a:t>
                </a:r>
                <a:r>
                  <a:rPr lang="de-DE" dirty="0" err="1"/>
                  <a:t>discrepancy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visible. </a:t>
                </a:r>
              </a:p>
              <a:p>
                <a:endParaRPr lang="de-DE" dirty="0"/>
              </a:p>
              <a:p>
                <a:r>
                  <a:rPr lang="de-DE" dirty="0"/>
                  <a:t>I will </a:t>
                </a:r>
                <a:r>
                  <a:rPr lang="de-DE" dirty="0" err="1"/>
                  <a:t>denote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“</a:t>
                </a:r>
                <a:r>
                  <a:rPr lang="de-DE" u="sng" dirty="0" err="1"/>
                  <a:t>Induction</a:t>
                </a:r>
                <a:r>
                  <a:rPr lang="de-DE" u="sng" dirty="0"/>
                  <a:t> </a:t>
                </a:r>
                <a:r>
                  <a:rPr lang="de-DE" u="sng" dirty="0" err="1"/>
                  <a:t>of</a:t>
                </a:r>
                <a:r>
                  <a:rPr lang="de-DE" u="sng" dirty="0"/>
                  <a:t> </a:t>
                </a:r>
                <a:r>
                  <a:rPr lang="de-DE" u="sng" dirty="0" err="1"/>
                  <a:t>asymmetry</a:t>
                </a:r>
                <a:r>
                  <a:rPr lang="de-DE" dirty="0"/>
                  <a:t>“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lifts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symmetry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simplifications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 err="1"/>
                  <a:t>Namely</a:t>
                </a:r>
                <a:r>
                  <a:rPr lang="de-DE" dirty="0"/>
                  <a:t>,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impact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, </a:t>
                </a:r>
                <a:r>
                  <a:rPr lang="de-DE" dirty="0" err="1"/>
                  <a:t>meaning</a:t>
                </a:r>
                <a:r>
                  <a:rPr lang="de-DE" dirty="0"/>
                  <a:t>: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Note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asymmtetry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overlay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and </a:t>
                </a:r>
                <a:r>
                  <a:rPr lang="de-DE" dirty="0" err="1"/>
                  <a:t>proton</a:t>
                </a:r>
                <a:r>
                  <a:rPr lang="de-DE" dirty="0"/>
                  <a:t> beam </a:t>
                </a:r>
                <a:r>
                  <a:rPr lang="de-DE" dirty="0" err="1"/>
                  <a:t>irradiation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r>
                  <a:rPr lang="de-DE" dirty="0"/>
                  <a:t> in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Thus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depend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, and </a:t>
                </a:r>
                <a:r>
                  <a:rPr lang="de-DE" dirty="0" err="1"/>
                  <a:t>problematically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geometry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blipFill>
                <a:blip r:embed="rId2"/>
                <a:stretch>
                  <a:fillRect l="-673" t="-644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A8D7C28-3330-C991-7973-F1503611D0A2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2FDDD-66F7-F6F5-75A4-98E6B9F92DE1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693E2-121B-3EA6-5AFA-EBF97D58419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625D0B-C2EC-0CE7-405C-EBFEF4D0F36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0A2A37-55C2-2526-BA34-6B6824AF4F4A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2E35C3-D9D9-31B6-A658-CA3C338DEED9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2C9E9F-E1C0-C920-09E6-873E2E9B69E2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26284-2538-78D6-D594-13BE18A58C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ABC73-02AD-16F5-EE19-6D2968041C98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AF49AA-8AA8-0923-03DA-7275750208A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0A021C-5BC7-8DC0-AA66-ADC50AEF32E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1A2B10-290A-8292-BE39-8BA7CC2CFBE5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22C0-FAFE-4720-5B97-DDFEAC95373D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C48C84-5B48-24BA-FD8E-DBBDCBB25A4A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959759-1C69-1A64-E0B2-9463DD33A5D1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4D89EF-CA5B-1211-5797-F0D5F402A603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A14725D-4E6A-2B8D-CF37-4317AD11F045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304C3D4-58F4-6675-C2EB-0EDD4D266510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9DB7B68-4865-0F54-A763-048A702FFEE4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C0A5AFA-27D6-8DA6-3422-9B6A58CC64C1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E3FB7D5-D045-5DD6-D409-C7618074802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941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0A13A-FF8B-6DDB-BD8E-15BB42D81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059788B-1968-3C0E-2519-748B3DC3EB7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5E990A9-9ED8-BFC1-181E-9A187E345BE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C829164-F12F-38E0-9D28-1FD53E0B4A8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8A2604-9220-FBFB-7F94-B54406735C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CB0CAC-62FE-A80B-9044-5B34BA298DB5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9BB50BE-62B0-34DB-A5F1-21924467C503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FBD7EC-4430-003D-6529-6F01E010679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448BEFB-FB2B-3EC1-F69E-3061B2CAB334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CEE3DF1-627E-574E-F91C-74C2FF1230E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DA2238-E7D0-2D56-F315-852B0EEC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EED8B0-6E1C-1D6E-6B7D-EF73A8513E03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01E53B-B312-0946-FE87-F745186D4800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EF50B7-9437-9569-C3B2-1004EABFA2D7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For </a:t>
                </a:r>
                <a:r>
                  <a:rPr lang="de-DE" dirty="0" err="1"/>
                  <a:t>the</a:t>
                </a:r>
                <a:r>
                  <a:rPr lang="de-DE" dirty="0"/>
                  <a:t> uniform beam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already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 </a:t>
                </a:r>
                <a:r>
                  <a:rPr lang="de-DE" dirty="0" err="1"/>
                  <a:t>way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handle </a:t>
                </a:r>
                <a:r>
                  <a:rPr lang="de-DE" dirty="0" err="1"/>
                  <a:t>the</a:t>
                </a:r>
                <a:r>
                  <a:rPr lang="de-DE" dirty="0"/>
                  <a:t> partial </a:t>
                </a:r>
                <a:r>
                  <a:rPr lang="de-DE" dirty="0" err="1"/>
                  <a:t>irradiation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just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effiencies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factor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 At </a:t>
                </a:r>
                <a:r>
                  <a:rPr lang="de-DE" dirty="0" err="1"/>
                  <a:t>first</a:t>
                </a:r>
                <a:r>
                  <a:rPr lang="de-DE" dirty="0"/>
                  <a:t> I </a:t>
                </a:r>
                <a:r>
                  <a:rPr lang="de-DE" dirty="0" err="1"/>
                  <a:t>keep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general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possible:</a:t>
                </a:r>
              </a:p>
              <a:p>
                <a:endParaRPr lang="de-DE" dirty="0"/>
              </a:p>
              <a:p>
                <a:r>
                  <a:rPr lang="de-DE" dirty="0">
                    <a:ea typeface="Cambria Math" panose="02040503050406030204" pitchFamily="18" charset="0"/>
                  </a:rPr>
                  <a:t>If diode n is exposed as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describe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</a:p>
              <a:p>
                <a:r>
                  <a:rPr lang="de-DE" b="1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𝐓𝐱</m:t>
                    </m:r>
                  </m:oMath>
                </a14:m>
                <a:endParaRPr lang="de-DE" b="1" baseline="-25000" dirty="0"/>
              </a:p>
              <a:p>
                <a:r>
                  <a:rPr lang="de-DE" dirty="0"/>
                  <a:t>(I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without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generality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simplify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seems</a:t>
                </a:r>
                <a:r>
                  <a:rPr lang="de-DE" dirty="0"/>
                  <a:t>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linear </a:t>
                </a:r>
                <a:r>
                  <a:rPr lang="de-DE" dirty="0" err="1"/>
                  <a:t>depency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sSup>
                        <m:sSup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𝜻</m:t>
                          </m:r>
                        </m:e>
                        <m:sup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While</a:t>
                </a:r>
                <a:r>
                  <a:rPr lang="de-DE" dirty="0"/>
                  <a:t> 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assumption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b="1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as</a:t>
                </a:r>
                <a:r>
                  <a:rPr lang="de-DE" dirty="0">
                    <a:ea typeface="Cambria Math" panose="02040503050406030204" pitchFamily="18" charset="0"/>
                  </a:rPr>
                  <a:t> not </a:t>
                </a:r>
                <a:r>
                  <a:rPr lang="de-DE" dirty="0" err="1">
                    <a:ea typeface="Cambria Math" panose="02040503050406030204" pitchFamily="18" charset="0"/>
                  </a:rPr>
                  <a:t>necessarily</a:t>
                </a:r>
                <a:r>
                  <a:rPr lang="de-DE" dirty="0">
                    <a:ea typeface="Cambria Math" panose="02040503050406030204" pitchFamily="18" charset="0"/>
                  </a:rPr>
                  <a:t> viable.</a:t>
                </a:r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blipFill>
                <a:blip r:embed="rId2"/>
                <a:stretch>
                  <a:fillRect l="-673" t="-7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C821C27-C917-0A2B-E5DA-32E5C4AC86AC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7E120F-7ABE-0A17-86EF-FB1D147EBFC8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D356D-9936-824B-C4EA-9FA3189A6EC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9B6587-0EF5-CE35-4F66-37F5EB3D300C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60888D-E62B-64B6-67B3-000BEA10B69F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6BAF77-BE45-94C1-0960-FFDEB89B54DE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311E4F-7FBF-1F94-C3EF-541E49E5FFB5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24FC1D-C1CF-8887-43C6-F7D11D531F43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E99A01-97CA-3302-C4F4-99E526B1F50C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8ECE8C-9EE7-B41E-F1D2-2B33004AA1BC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BA61CF-8880-7604-A786-CE88E0BDD73E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24AAAD-280F-3DFC-834C-39AC404193BA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7AC3D-A2B5-2AC3-4B97-7528C3044124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769E-8233-0A7F-419D-FB2E2D2EE3DE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E1A57F-CD52-6D13-BEB7-29FEEB5A9F18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43F2365-3D72-AC9D-9D8B-9880CF504705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AB93180-FF9A-AE51-AEE1-C0C948C29724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4DAF46-9165-8431-6F0A-42BD6C5EC8DE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7A44CC-49C0-A7CB-B2F0-5AC20102BF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90DF314-30AF-9139-E7A5-DD72DDBBFB8A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E30EC65-76A3-AE44-1F0D-771D04E54E9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134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8331-8EB2-B7BF-16F8-471AD331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7255B4E-1BA8-9C59-2A27-97051C2C747A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499725-B615-4256-9719-AE948EC11E2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9AFC48-5494-C092-67E3-E54A692A23B7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ED1FDB4-F629-6E1E-95E5-C059469C537C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0078A-E419-4714-8188-CFFC9BCB6D2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FA1CCA8-4BB0-8F50-73A1-2863DB8BBEB5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9FB7B24-3FE1-8BCE-CFD0-11D942A0D28F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09ABB0B-51E0-F65F-A17F-E196C0310C5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ED8305A-2E6E-8C55-C58D-7F99CF69CC3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AC9277-AF75-9747-4947-9AB8E2D7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6E6EB5E-D42E-C041-E85A-7F1F556B51ED}"/>
              </a:ext>
            </a:extLst>
          </p:cNvPr>
          <p:cNvSpPr txBox="1"/>
          <p:nvPr/>
        </p:nvSpPr>
        <p:spPr>
          <a:xfrm>
            <a:off x="4453333" y="1602432"/>
            <a:ext cx="753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BCA9A1-3B95-3849-7D5E-E8AC53081183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E8FB36-D705-C437-D16C-20F149707A59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C083D-B343-C161-989F-A0EED6F89AC4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22B49-50B2-7FFD-E304-E4BD16607C65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BB07A2-91CC-9163-73B1-F4FF3D95FDA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B2FA2E-48FB-930E-0537-74848B2A44AD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211AB2-EB88-3D03-498C-629CAA05199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079A20-AE78-3DD6-A0BC-44417FC558A0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37B34-0D5F-D059-56B3-4CAF59D7F68B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AE2CE4-61D2-446D-7D60-9E7A6F1C1B3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153CD2-8A8A-E433-4229-7CFC56BB950B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C903FA-2C9A-E9AE-88A0-3D8E1F3A1157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F3282E-F30F-2F00-06BD-2853862D96F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F9A0B-1FB1-4AB5-83C3-C59EF9C82FA5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DE3759-2643-AD6A-4D25-FAE833698F65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49058B4-01C3-5768-651F-B578E3A0AED1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5EEE6D8-60D9-03A2-C584-BB743D9DE03A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3302BA-EBDD-A81E-56D2-56933990461A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E042F32-EDCF-5F7F-F58D-469DF9800E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7F32578-BA15-1DBC-56E8-618D4791C836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02D4F35-4077-5655-5613-11A7D77CC17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/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de-DE" sz="18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dirty="0">
                  <a:ea typeface="Cambria Math" panose="02040503050406030204" pitchFamily="18" charset="0"/>
                </a:endParaRPr>
              </a:p>
              <a:p>
                <a:r>
                  <a:rPr lang="de-DE" sz="18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blipFill>
                <a:blip r:embed="rId2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22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4AD2-DABA-2088-B3CF-CE6ADDC8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0AC4256-E0F8-7CEB-38C9-9820309302A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E9643DE-7321-8542-27D6-C82D25447A3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92DB264-CD7A-43DE-01FC-5E8517F26C0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DCFD458-007E-7BBC-6903-E48DA35CEFB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3E014F-4E0E-AD40-0B12-F18452517FD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73BBEEC-3D71-5DCA-742E-7C597AB1C45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0DF7644-BFFA-397E-3D9D-FFE2C5A631CC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C6A228-D5EF-2A1B-3212-715B3CE27C2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A4661AC-6161-8DE9-95DC-DCAE59034FB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8E9AA7-6422-7C3C-7E4B-7B4F7352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/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This </a:t>
                </a:r>
                <a:r>
                  <a:rPr lang="de-DE" sz="1800" dirty="0" err="1"/>
                  <a:t>induced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asymmetry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induces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mainly</a:t>
                </a:r>
                <a:r>
                  <a:rPr lang="de-DE" sz="1800" dirty="0"/>
                  <a:t> a </a:t>
                </a:r>
                <a:r>
                  <a:rPr lang="de-DE" sz="1800" dirty="0" err="1"/>
                  <a:t>dependency</a:t>
                </a:r>
                <a:r>
                  <a:rPr lang="de-DE" sz="18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meaning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would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dampen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impact</a:t>
                </a:r>
                <a:r>
                  <a:rPr lang="de-DE" sz="1800" dirty="0"/>
                  <a:t> </a:t>
                </a:r>
                <a:r>
                  <a:rPr lang="de-DE" sz="1800"/>
                  <a:t>for </a:t>
                </a:r>
                <a:r>
                  <a:rPr lang="de-DE" sz="1800" dirty="0" err="1"/>
                  <a:t>smaller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overlays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with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irradiation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.</a:t>
                </a:r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blipFill>
                <a:blip r:embed="rId2"/>
                <a:stretch>
                  <a:fillRect l="-673" t="-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B7CF9E3-D398-70EE-1281-722BE8B8583A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368B8A-A162-CE2F-FFBC-339B9D9BBE2A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011DB3-268E-08AE-DE2F-1F89474E3E5A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5F02FA-5EBC-09D6-27A1-58BC50A89E8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E61C02-AC29-F5A3-2B90-1860D83CCE7D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39FAB-5A0A-DC9A-2243-F844CC8B0C30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5B6334-AF68-3B59-97F1-3EF3A945B45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03D71A-DD97-5BF3-45DA-628E2DFF6F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135BFF-57AE-6266-6FCF-4214ECAE2905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99E991-6B61-4BC8-0E2A-17886BFD838D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A188985-79BC-83B7-B9C9-7A2B9F8E10FA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23A0E7-3422-9EF3-E544-02E5C2281389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85E126-9F0C-388D-AE97-64E651C185D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464889-3098-4D90-1C22-D7B3E6D1CF9D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4621A6-9F01-803E-02C8-72FC003893F2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868231C-CB06-C1FC-B535-9CF78C1F6CCE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4D851AE-F407-9BCF-71CE-4CE2B577E46C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0A85023-9294-E062-CB8F-AD4DFA92FC28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89E3273-22B1-A89F-C22D-C5A0344BE768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8B579D0-7EDE-3D65-1AC2-75403AA6DDA5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48739A6-A96E-4C1F-FB2B-3C944A9C96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/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/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I </a:t>
                </a:r>
                <a:r>
                  <a:rPr lang="de-DE" dirty="0" err="1"/>
                  <a:t>formulate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three</a:t>
                </a:r>
                <a:r>
                  <a:rPr lang="de-DE" dirty="0"/>
                  <a:t> </a:t>
                </a:r>
                <a:r>
                  <a:rPr lang="de-DE" dirty="0" err="1"/>
                  <a:t>equations</a:t>
                </a:r>
                <a:r>
                  <a:rPr lang="de-DE" dirty="0"/>
                  <a:t> </a:t>
                </a:r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impacts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effects</a:t>
                </a:r>
                <a:endParaRPr lang="de-DE" sz="1800" dirty="0"/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blipFill>
                <a:blip r:embed="rId4"/>
                <a:stretch>
                  <a:fillRect l="-673" t="-2027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2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87CD0-FCE1-8AA7-A495-DEDB4661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74512-1561-A42E-82A6-F49D9A9C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This </a:t>
            </a:r>
            <a:r>
              <a:rPr lang="de-DE" sz="4400" dirty="0" err="1"/>
              <a:t>case</a:t>
            </a:r>
            <a:r>
              <a:rPr lang="de-DE" sz="4400" dirty="0"/>
              <a:t> </a:t>
            </a:r>
            <a:r>
              <a:rPr lang="de-DE" sz="4400" dirty="0" err="1"/>
              <a:t>is</a:t>
            </a:r>
            <a:r>
              <a:rPr lang="de-DE" sz="4400" dirty="0"/>
              <a:t> not </a:t>
            </a: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</a:t>
            </a:r>
            <a:r>
              <a:rPr lang="de-DE" sz="4400" dirty="0" err="1"/>
              <a:t>observe</a:t>
            </a:r>
            <a:r>
              <a:rPr lang="de-DE" sz="4400" dirty="0"/>
              <a:t> </a:t>
            </a:r>
            <a:r>
              <a:rPr lang="de-DE" sz="4400" dirty="0" err="1"/>
              <a:t>though</a:t>
            </a:r>
            <a:r>
              <a:rPr lang="de-DE" sz="4400" dirty="0"/>
              <a:t>!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19EF85B-7C6A-0F01-8F9A-E9C7428E5924}"/>
              </a:ext>
            </a:extLst>
          </p:cNvPr>
          <p:cNvGrpSpPr/>
          <p:nvPr/>
        </p:nvGrpSpPr>
        <p:grpSpPr>
          <a:xfrm>
            <a:off x="76332" y="2004760"/>
            <a:ext cx="3651678" cy="3590218"/>
            <a:chOff x="169878" y="159072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FFAF37-1DCC-5FF1-F180-72D14D879E51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B29D847-D664-CB95-6197-529A07B778C6}"/>
                </a:ext>
              </a:extLst>
            </p:cNvPr>
            <p:cNvSpPr txBox="1"/>
            <p:nvPr/>
          </p:nvSpPr>
          <p:spPr>
            <a:xfrm>
              <a:off x="1567622" y="3577889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</a:t>
              </a:r>
              <a:r>
                <a:rPr lang="de-DE" dirty="0" err="1"/>
                <a:t>shape</a:t>
              </a:r>
              <a:endParaRPr lang="de-DE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22F1AC1E-538F-2EC3-3911-9EC21CCC3539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A80CB18-855A-E5FE-6860-531BAA4801A7}"/>
              </a:ext>
            </a:extLst>
          </p:cNvPr>
          <p:cNvGrpSpPr/>
          <p:nvPr/>
        </p:nvGrpSpPr>
        <p:grpSpPr>
          <a:xfrm>
            <a:off x="8233050" y="2004760"/>
            <a:ext cx="3651674" cy="3552161"/>
            <a:chOff x="3928748" y="1979182"/>
            <a:chExt cx="4334498" cy="44439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335C02-8353-60E2-0416-35B482DF14BD}"/>
                </a:ext>
              </a:extLst>
            </p:cNvPr>
            <p:cNvSpPr/>
            <p:nvPr/>
          </p:nvSpPr>
          <p:spPr>
            <a:xfrm>
              <a:off x="3928748" y="2012882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DCED5E0-C746-E89B-6D05-82B7D175C914}"/>
                </a:ext>
              </a:extLst>
            </p:cNvPr>
            <p:cNvSpPr/>
            <p:nvPr/>
          </p:nvSpPr>
          <p:spPr>
            <a:xfrm>
              <a:off x="3928753" y="3737140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515C31C-72B8-C125-F82E-C543830AFC63}"/>
                </a:ext>
              </a:extLst>
            </p:cNvPr>
            <p:cNvSpPr/>
            <p:nvPr/>
          </p:nvSpPr>
          <p:spPr>
            <a:xfrm>
              <a:off x="4010415" y="3591380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98FE598-AC8B-B18B-B7AE-ABE5A80ACD2A}"/>
                </a:ext>
              </a:extLst>
            </p:cNvPr>
            <p:cNvSpPr/>
            <p:nvPr/>
          </p:nvSpPr>
          <p:spPr>
            <a:xfrm>
              <a:off x="3966753" y="3445619"/>
              <a:ext cx="4258491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3D75F3B-F1FE-8ECF-BA82-509F41750392}"/>
                </a:ext>
              </a:extLst>
            </p:cNvPr>
            <p:cNvSpPr/>
            <p:nvPr/>
          </p:nvSpPr>
          <p:spPr>
            <a:xfrm>
              <a:off x="4090849" y="3297896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93B442AB-AD81-642C-E835-7DFE3642242D}"/>
                </a:ext>
              </a:extLst>
            </p:cNvPr>
            <p:cNvSpPr/>
            <p:nvPr/>
          </p:nvSpPr>
          <p:spPr>
            <a:xfrm>
              <a:off x="4027738" y="3152136"/>
              <a:ext cx="413651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BB5149A-6B48-CCC9-79AA-642AFA1EC507}"/>
                </a:ext>
              </a:extLst>
            </p:cNvPr>
            <p:cNvSpPr/>
            <p:nvPr/>
          </p:nvSpPr>
          <p:spPr>
            <a:xfrm>
              <a:off x="4245363" y="3004412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8637804-19B8-A8AF-37C8-2F7E99A45B7A}"/>
                </a:ext>
              </a:extLst>
            </p:cNvPr>
            <p:cNvSpPr/>
            <p:nvPr/>
          </p:nvSpPr>
          <p:spPr>
            <a:xfrm>
              <a:off x="4140921" y="2857670"/>
              <a:ext cx="39101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580D47E-B4F0-544A-1AAD-E3CA77EE921D}"/>
                </a:ext>
              </a:extLst>
            </p:cNvPr>
            <p:cNvSpPr/>
            <p:nvPr/>
          </p:nvSpPr>
          <p:spPr>
            <a:xfrm>
              <a:off x="4458722" y="2710928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2D06A86-B236-9C25-A252-CF0F5B5099EA}"/>
                </a:ext>
              </a:extLst>
            </p:cNvPr>
            <p:cNvSpPr/>
            <p:nvPr/>
          </p:nvSpPr>
          <p:spPr>
            <a:xfrm>
              <a:off x="4315092" y="2564186"/>
              <a:ext cx="35618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34F180D-011A-FE31-1DE3-0874B7DF66B6}"/>
                </a:ext>
              </a:extLst>
            </p:cNvPr>
            <p:cNvSpPr/>
            <p:nvPr/>
          </p:nvSpPr>
          <p:spPr>
            <a:xfrm>
              <a:off x="4754814" y="2415480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E42F9A3-74CE-BC87-A4E9-8839667896C3}"/>
                </a:ext>
              </a:extLst>
            </p:cNvPr>
            <p:cNvSpPr/>
            <p:nvPr/>
          </p:nvSpPr>
          <p:spPr>
            <a:xfrm>
              <a:off x="4619892" y="2273648"/>
              <a:ext cx="29522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741C3C2-A115-9C5D-FB04-1E9F939783CF}"/>
                </a:ext>
              </a:extLst>
            </p:cNvPr>
            <p:cNvSpPr/>
            <p:nvPr/>
          </p:nvSpPr>
          <p:spPr>
            <a:xfrm>
              <a:off x="5259972" y="2131816"/>
              <a:ext cx="167204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0F1B0AC-FDA8-8EB3-CA9E-1253F8B349CC}"/>
                </a:ext>
              </a:extLst>
            </p:cNvPr>
            <p:cNvSpPr/>
            <p:nvPr/>
          </p:nvSpPr>
          <p:spPr>
            <a:xfrm>
              <a:off x="5118457" y="1979182"/>
              <a:ext cx="1955074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4B38ED4-356A-3735-64A2-7713A7D8F206}"/>
                </a:ext>
              </a:extLst>
            </p:cNvPr>
            <p:cNvGrpSpPr/>
            <p:nvPr/>
          </p:nvGrpSpPr>
          <p:grpSpPr>
            <a:xfrm rot="10800000">
              <a:off x="3973219" y="4665213"/>
              <a:ext cx="4258491" cy="1757958"/>
              <a:chOff x="6139607" y="2117878"/>
              <a:chExt cx="4258491" cy="1757958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5737A46-48FE-8F88-B554-7BB1D6074476}"/>
                  </a:ext>
                </a:extLst>
              </p:cNvPr>
              <p:cNvSpPr/>
              <p:nvPr/>
            </p:nvSpPr>
            <p:spPr>
              <a:xfrm>
                <a:off x="6183269" y="3730076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2DAC227-FDF3-DDD5-0DC9-36BF7B52AEAA}"/>
                  </a:ext>
                </a:extLst>
              </p:cNvPr>
              <p:cNvSpPr/>
              <p:nvPr/>
            </p:nvSpPr>
            <p:spPr>
              <a:xfrm>
                <a:off x="6139607" y="3584315"/>
                <a:ext cx="4258491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BF32B7E-9AF4-CC9B-B14D-2FE4F66CAA63}"/>
                  </a:ext>
                </a:extLst>
              </p:cNvPr>
              <p:cNvSpPr/>
              <p:nvPr/>
            </p:nvSpPr>
            <p:spPr>
              <a:xfrm>
                <a:off x="6263703" y="3436592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C4DD9EE-9B2A-11B2-E7FC-046E1BD39611}"/>
                  </a:ext>
                </a:extLst>
              </p:cNvPr>
              <p:cNvSpPr/>
              <p:nvPr/>
            </p:nvSpPr>
            <p:spPr>
              <a:xfrm>
                <a:off x="6200592" y="3290832"/>
                <a:ext cx="413651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717BB37-CD7B-D7E0-5E45-2BBA8DDF3C82}"/>
                  </a:ext>
                </a:extLst>
              </p:cNvPr>
              <p:cNvSpPr/>
              <p:nvPr/>
            </p:nvSpPr>
            <p:spPr>
              <a:xfrm>
                <a:off x="6418217" y="3143108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FA0664EE-8194-06D0-A95E-E62B6658EDAC}"/>
                  </a:ext>
                </a:extLst>
              </p:cNvPr>
              <p:cNvSpPr/>
              <p:nvPr/>
            </p:nvSpPr>
            <p:spPr>
              <a:xfrm>
                <a:off x="6313775" y="2996366"/>
                <a:ext cx="39101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DADD4CDC-E507-2953-C039-9797343E1BB4}"/>
                  </a:ext>
                </a:extLst>
              </p:cNvPr>
              <p:cNvSpPr/>
              <p:nvPr/>
            </p:nvSpPr>
            <p:spPr>
              <a:xfrm>
                <a:off x="6631576" y="2849624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543F6DD0-4B52-5CA4-720A-39D5EA1BC9D2}"/>
                  </a:ext>
                </a:extLst>
              </p:cNvPr>
              <p:cNvSpPr/>
              <p:nvPr/>
            </p:nvSpPr>
            <p:spPr>
              <a:xfrm>
                <a:off x="6487946" y="2702882"/>
                <a:ext cx="35618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2079837D-AAD7-A4E7-5142-8ECFCBA16C66}"/>
                  </a:ext>
                </a:extLst>
              </p:cNvPr>
              <p:cNvSpPr/>
              <p:nvPr/>
            </p:nvSpPr>
            <p:spPr>
              <a:xfrm>
                <a:off x="6927668" y="2554176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4FCD3A34-E0E9-A8D3-D175-91C74FC277C9}"/>
                  </a:ext>
                </a:extLst>
              </p:cNvPr>
              <p:cNvSpPr/>
              <p:nvPr/>
            </p:nvSpPr>
            <p:spPr>
              <a:xfrm>
                <a:off x="6792746" y="2412344"/>
                <a:ext cx="29522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C124BF4-EC8E-6A6A-1A44-E07FD0575BC5}"/>
                  </a:ext>
                </a:extLst>
              </p:cNvPr>
              <p:cNvSpPr/>
              <p:nvPr/>
            </p:nvSpPr>
            <p:spPr>
              <a:xfrm>
                <a:off x="7432826" y="2270512"/>
                <a:ext cx="167204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EB64AF1E-4653-71BB-6B23-0A93C88A04D7}"/>
                  </a:ext>
                </a:extLst>
              </p:cNvPr>
              <p:cNvSpPr/>
              <p:nvPr/>
            </p:nvSpPr>
            <p:spPr>
              <a:xfrm>
                <a:off x="7291311" y="2117878"/>
                <a:ext cx="1955074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0EFD8B61-9425-70E6-425F-59BF08C15B2F}"/>
                </a:ext>
              </a:extLst>
            </p:cNvPr>
            <p:cNvSpPr txBox="1"/>
            <p:nvPr/>
          </p:nvSpPr>
          <p:spPr>
            <a:xfrm>
              <a:off x="5391057" y="4059950"/>
              <a:ext cx="14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2EAA8148-3C95-A42F-C5B9-744108F7CE1E}"/>
              </a:ext>
            </a:extLst>
          </p:cNvPr>
          <p:cNvGrpSpPr/>
          <p:nvPr/>
        </p:nvGrpSpPr>
        <p:grpSpPr>
          <a:xfrm>
            <a:off x="4027458" y="2061564"/>
            <a:ext cx="3651678" cy="3590218"/>
            <a:chOff x="7572093" y="1979183"/>
            <a:chExt cx="4334498" cy="44444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FBF1A1E-478A-95F0-724E-9DACE5BF1C88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55EB76-630A-27BA-795C-AE94D7D5BA0C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BB8C1A1-8A1B-32A7-3DBA-BD1B7A9689B4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38A91FD-538B-4DD2-C6B3-C5AD66762C17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01B185F-A6A3-67B9-BAD6-25E321B1A69B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DB18DA51-8834-44BE-4A37-B31C096E5406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39F9DE0-7E34-A6F2-974D-5F38E493645F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3610DECE-4439-E039-B36C-A20F413B26DA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02E2BEEE-463E-521D-629E-B4215EF58A27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39904A9-0C2C-7B66-33E1-C63437A59BC2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6CA020F-BED2-05E2-B87F-EEE98599C8AC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40C25B13-32B4-F8E5-B5C1-26665266C8E8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95CA276-0F05-539D-5FB6-3FC462AA2CB6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E095EA-DC73-545D-E963-ACF3284F4324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B6EE7276-3FA6-8573-A027-4F0D2AF9824D}"/>
                </a:ext>
              </a:extLst>
            </p:cNvPr>
            <p:cNvSpPr txBox="1"/>
            <p:nvPr/>
          </p:nvSpPr>
          <p:spPr>
            <a:xfrm>
              <a:off x="8665756" y="4025369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7434CB8A-6D07-63D0-C0D5-2246CCD4A32A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8C2E92D-7A50-9508-E9C1-18EE345FFA13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11D234D-7FDF-E978-2337-F36B9E0060EF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F9D8427E-FEC4-B1B1-73F0-ED28C989D1D2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6260D570-4847-5BFF-8D2A-C4C0B2444C0A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F24AAF9C-9A63-6A0F-4476-7640C321CE0D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3590B63-73E9-1245-C5C9-6FC33BACA7AC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B9E62CCA-E57D-4836-8682-7AA338D24129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4739B184-3160-1D5E-91C2-473C3DB2CC80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977997DC-2F6D-C1FE-50F0-FD9F1A62AA53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B014ED29-6138-D004-6100-33F5151CB311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7BF42ED-3E97-E586-AE34-2608E990EC0F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FF75A992-88AB-6441-1ED0-8D094313D423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33337F9A-B47E-62C8-1717-43C384B2D7BD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1797618-3496-F1A1-E512-B5708C761066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D6F66E6-1A99-004B-A952-C14B9B1C375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F5062850-5D42-463B-C801-377038DC8D86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87388CB-E150-A2A9-BBE9-4AC43AAD3E18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CAA65890-1020-D28C-C5A9-964CB71035BB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AB268AA1-CE13-B259-C6D3-4B43A5208584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6FE05082-3FDA-376D-C0DB-70F0C1884D0B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4456DB4-D845-6FB4-788A-2E340B3A15D3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18E40EB-768B-AA51-60B9-307BF6B9A014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17FBBC8-4634-DAF3-6E8D-C4B1241B16E2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15AA3F0A-313C-7C76-4B11-45BD37A29214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F7D3F6D-F4D9-45E4-357D-A3738B816CD1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4C9DF5E9-036C-90C9-3174-22F57C23B0CD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D8A67FC-E0B4-79F1-44E5-8CC62C98FA37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7162CA9-E514-8724-7466-BE1B5F7A5CF7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2E7E9451-84DA-DB8B-621C-EED9AEF0DA11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5919438E-3378-FAB2-213B-F9262B9CE08C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E20D989-D3E3-539D-E037-C73239D9368B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36E6A884-1707-C0E1-1A97-CD17D4F5095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115AB6B1-C6CE-BF20-F3A9-9713C84B51AA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977EFAFD-20B8-968A-5A1C-5444DF243CD7}"/>
              </a:ext>
            </a:extLst>
          </p:cNvPr>
          <p:cNvSpPr txBox="1"/>
          <p:nvPr/>
        </p:nvSpPr>
        <p:spPr>
          <a:xfrm>
            <a:off x="2109254" y="1633712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beam on</a:t>
            </a:r>
          </a:p>
        </p:txBody>
      </p:sp>
    </p:spTree>
    <p:extLst>
      <p:ext uri="{BB962C8B-B14F-4D97-AF65-F5344CB8AC3E}">
        <p14:creationId xmlns:p14="http://schemas.microsoft.com/office/powerpoint/2010/main" val="39835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644746" y="158392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-like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</a:t>
            </a:r>
            <a:endParaRPr lang="de-DE" dirty="0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7DCC07D-21DE-3CB9-98FE-73EF946C1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5" y="3841605"/>
            <a:ext cx="1667797" cy="2958399"/>
          </a:xfrm>
          <a:prstGeom prst="rect">
            <a:avLst/>
          </a:prstGeom>
        </p:spPr>
      </p:pic>
      <p:pic>
        <p:nvPicPr>
          <p:cNvPr id="9" name="Grafik 8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D28DEEF4-1D40-B9A3-2E16-A6C41B7D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9" y="1488407"/>
            <a:ext cx="7499484" cy="526375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CA31E-1372-7066-2F38-81E8619926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738696" cy="6405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ECE78C-7D6F-0306-4C8B-6FFF6B8C7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610843" cy="7913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A7A1C9-E5E5-434A-FEAC-7266A3D4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478337" cy="9319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A36BF23-BB84-72DC-7487-DC8439EE37CF}"/>
              </a:ext>
            </a:extLst>
          </p:cNvPr>
          <p:cNvSpPr txBox="1"/>
          <p:nvPr/>
        </p:nvSpPr>
        <p:spPr>
          <a:xfrm>
            <a:off x="3322990" y="1179588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9A1D05D-207A-F9DE-C8FB-271AA23B8233}"/>
              </a:ext>
            </a:extLst>
          </p:cNvPr>
          <p:cNvCxnSpPr>
            <a:cxnSpLocks/>
          </p:cNvCxnSpPr>
          <p:nvPr/>
        </p:nvCxnSpPr>
        <p:spPr>
          <a:xfrm flipV="1">
            <a:off x="4342167" y="2084237"/>
            <a:ext cx="1576745" cy="2706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67D5B9D-A044-B809-14A3-2AA30136B566}"/>
              </a:ext>
            </a:extLst>
          </p:cNvPr>
          <p:cNvCxnSpPr>
            <a:cxnSpLocks/>
          </p:cNvCxnSpPr>
          <p:nvPr/>
        </p:nvCxnSpPr>
        <p:spPr>
          <a:xfrm flipV="1">
            <a:off x="4342167" y="2228438"/>
            <a:ext cx="1442828" cy="13560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A266AE-0923-B1D6-49FA-5671B4DE6456}"/>
              </a:ext>
            </a:extLst>
          </p:cNvPr>
          <p:cNvCxnSpPr>
            <a:cxnSpLocks/>
          </p:cNvCxnSpPr>
          <p:nvPr/>
        </p:nvCxnSpPr>
        <p:spPr>
          <a:xfrm>
            <a:off x="4342167" y="2364040"/>
            <a:ext cx="1363862" cy="198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8B4BED3-A2B3-B540-CD87-9E8097614C79}"/>
              </a:ext>
            </a:extLst>
          </p:cNvPr>
          <p:cNvSpPr txBox="1"/>
          <p:nvPr/>
        </p:nvSpPr>
        <p:spPr>
          <a:xfrm>
            <a:off x="3496693" y="215564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shorter</a:t>
            </a:r>
            <a:endParaRPr lang="de-DE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D1C491-9511-54F1-912C-C1B7A4864111}"/>
              </a:ext>
            </a:extLst>
          </p:cNvPr>
          <p:cNvSpPr/>
          <p:nvPr/>
        </p:nvSpPr>
        <p:spPr>
          <a:xfrm>
            <a:off x="5203315" y="1210623"/>
            <a:ext cx="5019208" cy="5541535"/>
          </a:xfrm>
          <a:prstGeom prst="ellipse">
            <a:avLst/>
          </a:prstGeom>
          <a:solidFill>
            <a:srgbClr val="FF0000">
              <a:alpha val="13634"/>
            </a:srgbClr>
          </a:solidFill>
          <a:ln>
            <a:solidFill>
              <a:srgbClr val="C00000">
                <a:alpha val="399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34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7CF80-F51A-142F-DCA6-71C8709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95FDD71-C99B-2318-F1A3-8B453F8C8DD9}"/>
              </a:ext>
            </a:extLst>
          </p:cNvPr>
          <p:cNvSpPr txBox="1"/>
          <p:nvPr/>
        </p:nvSpPr>
        <p:spPr>
          <a:xfrm>
            <a:off x="4853487" y="1597741"/>
            <a:ext cx="6991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Protons </a:t>
            </a:r>
            <a:r>
              <a:rPr lang="de-DE" sz="2400" dirty="0" err="1"/>
              <a:t>deposit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, </a:t>
            </a:r>
            <a:r>
              <a:rPr lang="de-DE" sz="2400" dirty="0" err="1"/>
              <a:t>especially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i-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layer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current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separated</a:t>
            </a:r>
            <a:r>
              <a:rPr lang="de-DE" sz="2400" dirty="0"/>
              <a:t> </a:t>
            </a:r>
            <a:r>
              <a:rPr lang="de-DE" sz="2400" dirty="0" err="1"/>
              <a:t>electron</a:t>
            </a:r>
            <a:r>
              <a:rPr lang="de-DE" sz="2400" dirty="0"/>
              <a:t> hole </a:t>
            </a:r>
            <a:r>
              <a:rPr lang="de-DE" sz="2400" dirty="0" err="1"/>
              <a:t>pairs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But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also lose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while</a:t>
            </a:r>
            <a:r>
              <a:rPr lang="de-DE" sz="2400" dirty="0"/>
              <a:t> </a:t>
            </a:r>
            <a:r>
              <a:rPr lang="de-DE" sz="2400" dirty="0" err="1"/>
              <a:t>passing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layers</a:t>
            </a:r>
            <a:r>
              <a:rPr lang="de-DE" sz="2400" dirty="0"/>
              <a:t> on top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–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example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contacts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Energy </a:t>
            </a:r>
            <a:r>
              <a:rPr lang="de-DE" sz="2400" dirty="0" err="1"/>
              <a:t>deposited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r>
              <a:rPr lang="de-DE" sz="2400" dirty="0"/>
              <a:t> will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excite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overcoming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necessary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a </a:t>
            </a:r>
            <a:r>
              <a:rPr lang="de-DE" sz="2400" dirty="0" err="1"/>
              <a:t>loss</a:t>
            </a:r>
            <a:r>
              <a:rPr lang="de-DE" sz="2400" dirty="0"/>
              <a:t> in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an </a:t>
            </a:r>
            <a:r>
              <a:rPr lang="de-DE" sz="2400" dirty="0" err="1"/>
              <a:t>electron</a:t>
            </a:r>
            <a:r>
              <a:rPr lang="de-DE" sz="2400" dirty="0"/>
              <a:t> </a:t>
            </a:r>
            <a:r>
              <a:rPr lang="de-DE" sz="2400" dirty="0" err="1"/>
              <a:t>current</a:t>
            </a:r>
            <a:r>
              <a:rPr lang="de-DE" sz="2400" dirty="0"/>
              <a:t>. 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B621A0-3BBF-BB7E-583B-D910405ECA4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4B81D696-4AB5-82D9-7024-1C1066AD0688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74F31940-A1D3-C1CB-8420-804B12DC4F0F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935987F0-BF6F-E178-0E6F-CC0FDAC9C62B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A511D2E-7743-7BE7-C6A4-24BC1551AEF8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BB0FB22D-ADF1-F4BD-9276-6F652CC591E1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58B4D83B-4FD3-3646-8310-BCEC04D78F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EF2F8C96-521D-F3ED-5533-AAD2753B5BA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949C370-189E-5DE0-61EA-98725FE59A0B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A01AA10-700C-80F1-5B4F-4BE6C3D0FFE9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8350504B-1DF2-A686-E778-1F687E3853A9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082E66-BD78-BD12-8051-F07C34EBB3CA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2BB7644-63A9-307D-486A-1FB85E14F7D4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4472FC-2988-BC80-17D4-3D223759CD22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FDF0BA1-2022-B5D5-9007-CAB608A2BDF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50DF355-A468-1313-2128-6B3EC10B11B8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C651BB-F110-5933-1FEA-718BECC7737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40DD721-48C4-3914-AF82-690F3225371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6BE76D-BDCA-A17B-0497-7DDC42377A96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6188E02-9BFB-7A51-9988-C4A8D6332669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2C6102-1D5D-4EFB-B129-6FFEE2640BCF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57EC7A1-9B66-B5DE-3366-AFCB3ECB2A8D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BE7F23D-6E05-5ACD-647D-B59449F50FE7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271564B-B27C-1F21-3E4C-DF12BDCAFAF4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C779E1F-0C14-D69A-8515-3F59C685EF3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38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B210-1F11-1F71-31DB-D350E67C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662FA-79EC-EFCB-C0F5-203A090E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CF0B49C-AE9A-AEFE-C688-425B06664A1C}"/>
              </a:ext>
            </a:extLst>
          </p:cNvPr>
          <p:cNvSpPr txBox="1"/>
          <p:nvPr/>
        </p:nvSpPr>
        <p:spPr>
          <a:xfrm>
            <a:off x="4777500" y="1562688"/>
            <a:ext cx="69918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Have</a:t>
            </a:r>
            <a:r>
              <a:rPr lang="de-DE" sz="2400" dirty="0"/>
              <a:t> I </a:t>
            </a:r>
            <a:r>
              <a:rPr lang="de-DE" sz="2400" dirty="0" err="1"/>
              <a:t>summarized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correctly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exact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? (e.g.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moved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air</a:t>
            </a:r>
            <a:r>
              <a:rPr lang="de-DE" sz="2400" dirty="0"/>
              <a:t>? </a:t>
            </a:r>
            <a:r>
              <a:rPr lang="de-DE" sz="2400" dirty="0" err="1"/>
              <a:t>Would</a:t>
            </a:r>
            <a:r>
              <a:rPr lang="de-DE" sz="2400" dirty="0"/>
              <a:t> a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medium </a:t>
            </a:r>
            <a:r>
              <a:rPr lang="de-DE" sz="2400" dirty="0" err="1"/>
              <a:t>around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efficiency</a:t>
            </a:r>
            <a:r>
              <a:rPr lang="de-DE" sz="2400" dirty="0"/>
              <a:t>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Do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consider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, </a:t>
            </a:r>
            <a:r>
              <a:rPr lang="de-DE" sz="2400" dirty="0" err="1"/>
              <a:t>probably</a:t>
            </a:r>
            <a:r>
              <a:rPr lang="de-DE" sz="2400" dirty="0"/>
              <a:t>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MESA 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fan-out </a:t>
            </a:r>
            <a:r>
              <a:rPr lang="de-DE" sz="2400" dirty="0" err="1"/>
              <a:t>wiring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responsible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Are all </a:t>
            </a:r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captured</a:t>
            </a:r>
            <a:r>
              <a:rPr lang="de-DE" sz="2400" dirty="0"/>
              <a:t> and </a:t>
            </a:r>
            <a:r>
              <a:rPr lang="de-DE" sz="2400" dirty="0" err="1"/>
              <a:t>detected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neighbour</a:t>
            </a:r>
            <a:r>
              <a:rPr lang="de-DE" sz="2400" dirty="0"/>
              <a:t> </a:t>
            </a:r>
            <a:r>
              <a:rPr lang="de-DE" sz="2400" dirty="0" err="1"/>
              <a:t>diodes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Can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quantify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measurements</a:t>
            </a:r>
            <a:r>
              <a:rPr lang="de-DE" sz="2400" dirty="0"/>
              <a:t> (and/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simulations</a:t>
            </a:r>
            <a:r>
              <a:rPr lang="de-DE" sz="2400" dirty="0"/>
              <a:t>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dirty="0" err="1"/>
              <a:t>proof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?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34ABF41-B1AF-6C19-6ADF-F36E01576368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9B89705A-E5E6-7E77-12FF-4FF1B359309C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94EF5B3-7A9E-B6E3-2A28-8F82168F1883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6223378-9915-7AE5-CC5F-CDED049E0ED9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A14BE0B6-C077-85B5-0475-59F79C7D923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CB28D987-193C-F81C-FBBA-CB4BE9D086EF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1ED3F6D9-B4D6-F6A8-199D-E0B6BE7EF3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91935641-AB69-82C0-C048-DF099A5D5F5B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4C7D555-2FC2-5FCC-0C71-555EFCD2B849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87EB689-9474-8115-8FE1-EC1EC7CEBDB6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7C41CC60-BEC7-53E6-B103-96EC84A131D8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7A18029-7D2E-5CA5-C38A-301E33365BE8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FDE1D6-C8AE-9AA1-39AF-3E6E01EAF67C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17C8795-6EA2-B4F8-61BC-EE5A0D18A716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EF48737-7E39-6DF7-5306-B4F980FB1A19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AC8B27B-A8D8-DB3E-90AB-CE3611787DF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8543707-355E-8EA3-EAC1-A953282FCE9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F188ABA-A4FD-E617-6E33-3B44D7687C6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06AC2DB-ADB3-D38E-C97F-D59CA30835AE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F90103-F835-989A-394D-6DD0E58F1B64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AEBBADA-D173-E4A2-063B-B2A61549DAB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73C90F-3713-BF07-0509-8859ADD72E1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F2FB6D3-9487-017B-C354-1654DF5E02C6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1F65DF8-371E-1AFF-9BE8-75AAE011698F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62FFBD7-6B2B-FDBB-9654-202459F1E22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08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863F9-A335-DEE3-D73C-266BE4D5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233D5E3-673E-F477-1F3B-6DE78457C73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3" name="Kreis 2">
              <a:extLst>
                <a:ext uri="{FF2B5EF4-FFF2-40B4-BE49-F238E27FC236}">
                  <a16:creationId xmlns:a16="http://schemas.microsoft.com/office/drawing/2014/main" id="{7A6ED68B-0D67-4B80-0D8D-6960A5726D92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CFD74CD-3985-5DE2-D07E-CE7A228A4C46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84E177-FB88-4763-B464-0E30C69833E0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84C6AA-2212-06A2-EB51-DF858CCBC48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41C9D3A-11C7-5014-9663-FC73FF9495AD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DF70F09-5C41-4C84-A4DC-FD0AE427994D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FADEC0-7EC5-6098-15E3-7FCC413B5FB9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9E5D4EC-77AA-1E2C-A36F-D9F5EDDD47F7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589FE09-3434-C99C-438B-EE1AC288A912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A65D00-20C9-A5DA-5FD2-F16EDF9E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protoemission</a:t>
            </a:r>
            <a:endParaRPr lang="de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3E559-FF48-4F24-C0B2-3410E205B1B2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64B91F-4595-6B57-06A4-396F3E6788BE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4C616-DDF9-2AA2-57A7-A6287B8558AE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BDDA87-971C-7E5D-67F3-D37B78097B0A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799DE7-CC95-C86A-E95A-E9C6BE21DDAC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14AE69-919F-4E0D-6DEB-EB0BF7B8A91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812418-F915-08FE-FDF3-CC6BDB5780A4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070B5-AB02-E8BC-B1F8-962E476DE12B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2E7002-6783-BDD6-7745-B82198AF7D40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8FCD77-7639-FEFF-C833-D2F0D5F420F5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C3AB93-3D6F-3F3D-C173-4344F0EAABB3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BD626C-F9F1-845F-7246-8A2BE15DD2A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245FBC-465A-2721-C8EF-B14B5299D9A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76A969-9D88-33F2-0A3F-FBBEE386A2F8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121A83-6491-8E56-BB1A-7FB5AC329E40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/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We </a:t>
                </a:r>
                <a:r>
                  <a:rPr lang="de-DE" sz="2400" dirty="0" err="1"/>
                  <a:t>add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new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important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,</a:t>
                </a:r>
              </a:p>
              <a:p>
                <a:r>
                  <a:rPr lang="de-DE" sz="2400" u="sng" dirty="0"/>
                  <a:t>The </a:t>
                </a:r>
                <a:r>
                  <a:rPr lang="de-DE" sz="2400" u="sng" dirty="0" err="1"/>
                  <a:t>loss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from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protoemission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emission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–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b="1" i="1" dirty="0"/>
                  <a:t> </a:t>
                </a:r>
              </a:p>
              <a:p>
                <a:endParaRPr lang="de-DE" sz="2400" b="1" i="1" dirty="0"/>
              </a:p>
              <a:p>
                <a:r>
                  <a:rPr lang="de-DE" sz="2400" dirty="0" err="1"/>
                  <a:t>Or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version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model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compare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above</a:t>
                </a:r>
                <a:r>
                  <a:rPr lang="de-DE" sz="2400" dirty="0"/>
                  <a:t>):</a:t>
                </a:r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blipFill>
                <a:blip r:embed="rId2"/>
                <a:stretch>
                  <a:fillRect l="-1268" t="-8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45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33D93-1ED0-4C37-9D01-EAE0C9C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225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3026</Words>
  <Application>Microsoft Macintosh PowerPoint</Application>
  <PresentationFormat>Breitbild</PresentationFormat>
  <Paragraphs>343</Paragraphs>
  <Slides>38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Cambria Math</vt:lpstr>
      <vt:lpstr>Wingdings</vt:lpstr>
      <vt:lpstr>Office</vt:lpstr>
      <vt:lpstr>Correction for Electron “Protoemission“ </vt:lpstr>
      <vt:lpstr>Model</vt:lpstr>
      <vt:lpstr>1. Naive case</vt:lpstr>
      <vt:lpstr>This case is not what we observe though!</vt:lpstr>
      <vt:lpstr>Example</vt:lpstr>
      <vt:lpstr>2. Considering electron “protoemission“</vt:lpstr>
      <vt:lpstr>2. Some questions about this “protoemission“</vt:lpstr>
      <vt:lpstr>2. Model for protoemission</vt:lpstr>
      <vt:lpstr>So far this is just the case from above with a signal decrease!</vt:lpstr>
      <vt:lpstr>3. Consider electron transfer between diodes</vt:lpstr>
      <vt:lpstr>Final equation and assumptions</vt:lpstr>
      <vt:lpstr>Apply model to situation of uniform beam</vt:lpstr>
      <vt:lpstr>What the uniform beam changes</vt:lpstr>
      <vt:lpstr>The equation in the uniform beam situation</vt:lpstr>
      <vt:lpstr>The equation in the uniform beam situation</vt:lpstr>
      <vt:lpstr>If T=1/2 is viable</vt:lpstr>
      <vt:lpstr>Evaluating the magnitude of the protoemission rate E</vt:lpstr>
      <vt:lpstr>Starting with uniform beam equations</vt:lpstr>
      <vt:lpstr>If T=1/2 is viable</vt:lpstr>
      <vt:lpstr>PowerPoint-Präsentation</vt:lpstr>
      <vt:lpstr>Some thoughts on T≤1/2</vt:lpstr>
      <vt:lpstr>We add the complexity of edge covering α </vt:lpstr>
      <vt:lpstr>PowerPoint-Präsentation</vt:lpstr>
      <vt:lpstr>PowerPoint-Präsentation</vt:lpstr>
      <vt:lpstr>PowerPoint-Präsentation</vt:lpstr>
      <vt:lpstr>PowerPoint-Präsentation</vt:lpstr>
      <vt:lpstr>Conclusion</vt:lpstr>
      <vt:lpstr>Designing a correction algorithm </vt:lpstr>
      <vt:lpstr>At first: The correction needs to be applied at each diode array position</vt:lpstr>
      <vt:lpstr>User input for the correction</vt:lpstr>
      <vt:lpstr>Rough sketch of the algorithm</vt:lpstr>
      <vt:lpstr>Detect the edge</vt:lpstr>
      <vt:lpstr>Limits and problems with model</vt:lpstr>
      <vt:lpstr>Some add to complexity</vt:lpstr>
      <vt:lpstr>Some possible problems with the model</vt:lpstr>
      <vt:lpstr>Induction of asymmetry for uniform beam</vt:lpstr>
      <vt:lpstr>Induction of asymmetry for uniform beam</vt:lpstr>
      <vt:lpstr>Induction of asymmetry for uniform beam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25</cp:revision>
  <dcterms:created xsi:type="dcterms:W3CDTF">2024-09-04T10:52:43Z</dcterms:created>
  <dcterms:modified xsi:type="dcterms:W3CDTF">2024-09-10T16:38:24Z</dcterms:modified>
</cp:coreProperties>
</file>